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9" r:id="rId3"/>
    <p:sldId id="270" r:id="rId4"/>
    <p:sldId id="268" r:id="rId5"/>
    <p:sldId id="265" r:id="rId6"/>
    <p:sldId id="258" r:id="rId7"/>
    <p:sldId id="266" r:id="rId8"/>
    <p:sldId id="271" r:id="rId9"/>
    <p:sldId id="274" r:id="rId10"/>
    <p:sldId id="272" r:id="rId11"/>
    <p:sldId id="273" r:id="rId12"/>
    <p:sldId id="275" r:id="rId13"/>
    <p:sldId id="276"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4660"/>
  </p:normalViewPr>
  <p:slideViewPr>
    <p:cSldViewPr snapToGrid="0">
      <p:cViewPr varScale="1">
        <p:scale>
          <a:sx n="114" d="100"/>
          <a:sy n="114" d="100"/>
        </p:scale>
        <p:origin x="36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C7729B-EBBF-4FDE-8C18-A45918200D41}" type="datetimeFigureOut">
              <a:rPr lang="en-CA" smtClean="0"/>
              <a:t>2018-05-02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212DCD-6EF3-4BC5-8653-AD2641EB9C31}" type="slidenum">
              <a:rPr lang="en-CA" smtClean="0"/>
              <a:t>‹#›</a:t>
            </a:fld>
            <a:endParaRPr lang="en-CA"/>
          </a:p>
        </p:txBody>
      </p:sp>
    </p:spTree>
    <p:extLst>
      <p:ext uri="{BB962C8B-B14F-4D97-AF65-F5344CB8AC3E}">
        <p14:creationId xmlns:p14="http://schemas.microsoft.com/office/powerpoint/2010/main" val="293523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C7729B-EBBF-4FDE-8C18-A45918200D41}" type="datetimeFigureOut">
              <a:rPr lang="en-CA" smtClean="0"/>
              <a:t>2018-05-02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212DCD-6EF3-4BC5-8653-AD2641EB9C31}" type="slidenum">
              <a:rPr lang="en-CA" smtClean="0"/>
              <a:t>‹#›</a:t>
            </a:fld>
            <a:endParaRPr lang="en-CA"/>
          </a:p>
        </p:txBody>
      </p:sp>
    </p:spTree>
    <p:extLst>
      <p:ext uri="{BB962C8B-B14F-4D97-AF65-F5344CB8AC3E}">
        <p14:creationId xmlns:p14="http://schemas.microsoft.com/office/powerpoint/2010/main" val="3480910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2C7729B-EBBF-4FDE-8C18-A45918200D41}" type="datetimeFigureOut">
              <a:rPr lang="en-CA" smtClean="0"/>
              <a:t>2018-05-02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212DCD-6EF3-4BC5-8653-AD2641EB9C31}" type="slidenum">
              <a:rPr lang="en-CA" smtClean="0"/>
              <a:t>‹#›</a:t>
            </a:fld>
            <a:endParaRPr lang="en-CA"/>
          </a:p>
        </p:txBody>
      </p:sp>
    </p:spTree>
    <p:extLst>
      <p:ext uri="{BB962C8B-B14F-4D97-AF65-F5344CB8AC3E}">
        <p14:creationId xmlns:p14="http://schemas.microsoft.com/office/powerpoint/2010/main" val="2551730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2C7729B-EBBF-4FDE-8C18-A45918200D41}" type="datetimeFigureOut">
              <a:rPr lang="en-CA" smtClean="0"/>
              <a:t>2018-05-02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212DCD-6EF3-4BC5-8653-AD2641EB9C31}" type="slidenum">
              <a:rPr lang="en-CA" smtClean="0"/>
              <a:t>‹#›</a:t>
            </a:fld>
            <a:endParaRPr lang="en-C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97548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7729B-EBBF-4FDE-8C18-A45918200D41}" type="datetimeFigureOut">
              <a:rPr lang="en-CA" smtClean="0"/>
              <a:t>2018-05-02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212DCD-6EF3-4BC5-8653-AD2641EB9C31}" type="slidenum">
              <a:rPr lang="en-CA" smtClean="0"/>
              <a:t>‹#›</a:t>
            </a:fld>
            <a:endParaRPr lang="en-CA"/>
          </a:p>
        </p:txBody>
      </p:sp>
    </p:spTree>
    <p:extLst>
      <p:ext uri="{BB962C8B-B14F-4D97-AF65-F5344CB8AC3E}">
        <p14:creationId xmlns:p14="http://schemas.microsoft.com/office/powerpoint/2010/main" val="50640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2C7729B-EBBF-4FDE-8C18-A45918200D41}" type="datetimeFigureOut">
              <a:rPr lang="en-CA" smtClean="0"/>
              <a:t>2018-05-02</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212DCD-6EF3-4BC5-8653-AD2641EB9C31}" type="slidenum">
              <a:rPr lang="en-CA" smtClean="0"/>
              <a:t>‹#›</a:t>
            </a:fld>
            <a:endParaRPr lang="en-CA"/>
          </a:p>
        </p:txBody>
      </p:sp>
    </p:spTree>
    <p:extLst>
      <p:ext uri="{BB962C8B-B14F-4D97-AF65-F5344CB8AC3E}">
        <p14:creationId xmlns:p14="http://schemas.microsoft.com/office/powerpoint/2010/main" val="357262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2C7729B-EBBF-4FDE-8C18-A45918200D41}" type="datetimeFigureOut">
              <a:rPr lang="en-CA" smtClean="0"/>
              <a:t>2018-05-02</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212DCD-6EF3-4BC5-8653-AD2641EB9C31}" type="slidenum">
              <a:rPr lang="en-CA" smtClean="0"/>
              <a:t>‹#›</a:t>
            </a:fld>
            <a:endParaRPr lang="en-CA"/>
          </a:p>
        </p:txBody>
      </p:sp>
    </p:spTree>
    <p:extLst>
      <p:ext uri="{BB962C8B-B14F-4D97-AF65-F5344CB8AC3E}">
        <p14:creationId xmlns:p14="http://schemas.microsoft.com/office/powerpoint/2010/main" val="182221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7729B-EBBF-4FDE-8C18-A45918200D41}" type="datetimeFigureOut">
              <a:rPr lang="en-CA" smtClean="0"/>
              <a:t>2018-05-02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212DCD-6EF3-4BC5-8653-AD2641EB9C31}" type="slidenum">
              <a:rPr lang="en-CA" smtClean="0"/>
              <a:t>‹#›</a:t>
            </a:fld>
            <a:endParaRPr lang="en-CA"/>
          </a:p>
        </p:txBody>
      </p:sp>
    </p:spTree>
    <p:extLst>
      <p:ext uri="{BB962C8B-B14F-4D97-AF65-F5344CB8AC3E}">
        <p14:creationId xmlns:p14="http://schemas.microsoft.com/office/powerpoint/2010/main" val="2158147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7729B-EBBF-4FDE-8C18-A45918200D41}" type="datetimeFigureOut">
              <a:rPr lang="en-CA" smtClean="0"/>
              <a:t>2018-05-02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212DCD-6EF3-4BC5-8653-AD2641EB9C31}" type="slidenum">
              <a:rPr lang="en-CA" smtClean="0"/>
              <a:t>‹#›</a:t>
            </a:fld>
            <a:endParaRPr lang="en-CA"/>
          </a:p>
        </p:txBody>
      </p:sp>
    </p:spTree>
    <p:extLst>
      <p:ext uri="{BB962C8B-B14F-4D97-AF65-F5344CB8AC3E}">
        <p14:creationId xmlns:p14="http://schemas.microsoft.com/office/powerpoint/2010/main" val="3987268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2C7729B-EBBF-4FDE-8C18-A45918200D41}" type="datetimeFigureOut">
              <a:rPr lang="en-CA" smtClean="0"/>
              <a:t>2018-05-02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212DCD-6EF3-4BC5-8653-AD2641EB9C31}" type="slidenum">
              <a:rPr lang="en-CA" smtClean="0"/>
              <a:t>‹#›</a:t>
            </a:fld>
            <a:endParaRPr lang="en-CA"/>
          </a:p>
        </p:txBody>
      </p:sp>
    </p:spTree>
    <p:extLst>
      <p:ext uri="{BB962C8B-B14F-4D97-AF65-F5344CB8AC3E}">
        <p14:creationId xmlns:p14="http://schemas.microsoft.com/office/powerpoint/2010/main" val="273768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7729B-EBBF-4FDE-8C18-A45918200D41}" type="datetimeFigureOut">
              <a:rPr lang="en-CA" smtClean="0"/>
              <a:t>2018-05-02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0212DCD-6EF3-4BC5-8653-AD2641EB9C31}" type="slidenum">
              <a:rPr lang="en-CA" smtClean="0"/>
              <a:t>‹#›</a:t>
            </a:fld>
            <a:endParaRPr lang="en-CA"/>
          </a:p>
        </p:txBody>
      </p:sp>
    </p:spTree>
    <p:extLst>
      <p:ext uri="{BB962C8B-B14F-4D97-AF65-F5344CB8AC3E}">
        <p14:creationId xmlns:p14="http://schemas.microsoft.com/office/powerpoint/2010/main" val="339537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C7729B-EBBF-4FDE-8C18-A45918200D41}" type="datetimeFigureOut">
              <a:rPr lang="en-CA" smtClean="0"/>
              <a:t>2018-05-02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212DCD-6EF3-4BC5-8653-AD2641EB9C31}" type="slidenum">
              <a:rPr lang="en-CA" smtClean="0"/>
              <a:t>‹#›</a:t>
            </a:fld>
            <a:endParaRPr lang="en-CA"/>
          </a:p>
        </p:txBody>
      </p:sp>
    </p:spTree>
    <p:extLst>
      <p:ext uri="{BB962C8B-B14F-4D97-AF65-F5344CB8AC3E}">
        <p14:creationId xmlns:p14="http://schemas.microsoft.com/office/powerpoint/2010/main" val="116050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C7729B-EBBF-4FDE-8C18-A45918200D41}" type="datetimeFigureOut">
              <a:rPr lang="en-CA" smtClean="0"/>
              <a:t>2018-05-02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0212DCD-6EF3-4BC5-8653-AD2641EB9C31}" type="slidenum">
              <a:rPr lang="en-CA" smtClean="0"/>
              <a:t>‹#›</a:t>
            </a:fld>
            <a:endParaRPr lang="en-CA"/>
          </a:p>
        </p:txBody>
      </p:sp>
    </p:spTree>
    <p:extLst>
      <p:ext uri="{BB962C8B-B14F-4D97-AF65-F5344CB8AC3E}">
        <p14:creationId xmlns:p14="http://schemas.microsoft.com/office/powerpoint/2010/main" val="261717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2C7729B-EBBF-4FDE-8C18-A45918200D41}" type="datetimeFigureOut">
              <a:rPr lang="en-CA" smtClean="0"/>
              <a:t>2018-05-02</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10212DCD-6EF3-4BC5-8653-AD2641EB9C31}" type="slidenum">
              <a:rPr lang="en-CA" smtClean="0"/>
              <a:t>‹#›</a:t>
            </a:fld>
            <a:endParaRPr lang="en-CA"/>
          </a:p>
        </p:txBody>
      </p:sp>
    </p:spTree>
    <p:extLst>
      <p:ext uri="{BB962C8B-B14F-4D97-AF65-F5344CB8AC3E}">
        <p14:creationId xmlns:p14="http://schemas.microsoft.com/office/powerpoint/2010/main" val="322959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2C7729B-EBBF-4FDE-8C18-A45918200D41}" type="datetimeFigureOut">
              <a:rPr lang="en-CA" smtClean="0"/>
              <a:t>2018-05-02</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10212DCD-6EF3-4BC5-8653-AD2641EB9C31}" type="slidenum">
              <a:rPr lang="en-CA" smtClean="0"/>
              <a:t>‹#›</a:t>
            </a:fld>
            <a:endParaRPr lang="en-CA"/>
          </a:p>
        </p:txBody>
      </p:sp>
    </p:spTree>
    <p:extLst>
      <p:ext uri="{BB962C8B-B14F-4D97-AF65-F5344CB8AC3E}">
        <p14:creationId xmlns:p14="http://schemas.microsoft.com/office/powerpoint/2010/main" val="230269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2C7729B-EBBF-4FDE-8C18-A45918200D41}" type="datetimeFigureOut">
              <a:rPr lang="en-CA" smtClean="0"/>
              <a:t>2018-05-02</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10212DCD-6EF3-4BC5-8653-AD2641EB9C31}" type="slidenum">
              <a:rPr lang="en-CA" smtClean="0"/>
              <a:t>‹#›</a:t>
            </a:fld>
            <a:endParaRPr lang="en-CA"/>
          </a:p>
        </p:txBody>
      </p:sp>
    </p:spTree>
    <p:extLst>
      <p:ext uri="{BB962C8B-B14F-4D97-AF65-F5344CB8AC3E}">
        <p14:creationId xmlns:p14="http://schemas.microsoft.com/office/powerpoint/2010/main" val="218638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C7729B-EBBF-4FDE-8C18-A45918200D41}" type="datetimeFigureOut">
              <a:rPr lang="en-CA" smtClean="0"/>
              <a:t>2018-05-02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0212DCD-6EF3-4BC5-8653-AD2641EB9C31}" type="slidenum">
              <a:rPr lang="en-CA" smtClean="0"/>
              <a:t>‹#›</a:t>
            </a:fld>
            <a:endParaRPr lang="en-CA"/>
          </a:p>
        </p:txBody>
      </p:sp>
    </p:spTree>
    <p:extLst>
      <p:ext uri="{BB962C8B-B14F-4D97-AF65-F5344CB8AC3E}">
        <p14:creationId xmlns:p14="http://schemas.microsoft.com/office/powerpoint/2010/main" val="264313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2C7729B-EBBF-4FDE-8C18-A45918200D41}" type="datetimeFigureOut">
              <a:rPr lang="en-CA" smtClean="0"/>
              <a:t>2018-05-02</a:t>
            </a:fld>
            <a:endParaRPr lang="en-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0212DCD-6EF3-4BC5-8653-AD2641EB9C31}" type="slidenum">
              <a:rPr lang="en-CA" smtClean="0"/>
              <a:t>‹#›</a:t>
            </a:fld>
            <a:endParaRPr lang="en-CA"/>
          </a:p>
        </p:txBody>
      </p:sp>
    </p:spTree>
    <p:extLst>
      <p:ext uri="{BB962C8B-B14F-4D97-AF65-F5344CB8AC3E}">
        <p14:creationId xmlns:p14="http://schemas.microsoft.com/office/powerpoint/2010/main" val="3868599247"/>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jpg"/><Relationship Id="rId4" Type="http://schemas.openxmlformats.org/officeDocument/2006/relationships/image" Target="../media/image38.jpg"/></Relationships>
</file>

<file path=ppt/slides/_rels/slide1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l.facebook.com/l.php?u=http%3A%2F%2Fteachinggolfonline.com%2F&amp;h=ATOLyj3_b5e2AJmYDplm9cm6yEjUgStLo63xBJ3yXMaZ5wNlZXyOpiisSxz0oXjDOTcFtqqOsPAYY-DB3Lx9F10xwiDTr7p97mxx4cAweghtn5FX0LJdE6PlC5BENDKPacdpitaJoiB-n0LHo8Lu" TargetMode="Externa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13.xml.rels><?xml version="1.0" encoding="UTF-8" standalone="yes"?>
<Relationships xmlns="http://schemas.openxmlformats.org/package/2006/relationships"><Relationship Id="rId3" Type="http://schemas.openxmlformats.org/officeDocument/2006/relationships/hyperlink" Target="http://teachinggolfonline.com/" TargetMode="Externa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teachinggolfonline.com/wp-content/uploads/2018/04/SNG-Golf-2014-Executive-Summary-FINAL-Report-JUNE-2_ENG.pdf" TargetMode="Externa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hyperlink" Target="http://www.teachinggolfonline.com/wp-content/uploads/2018/04/SNG-Golf-2014-Key-Findings-FINAL-Report-JUNE-2_ENG_Rev0918.pdf" TargetMode="Externa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18.gif"/><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hyperlink" Target="http://www.teachinggolfonline.com/" TargetMode="Externa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017" y="218913"/>
            <a:ext cx="8543714" cy="5745281"/>
          </a:xfrm>
        </p:spPr>
        <p:txBody>
          <a:bodyPr>
            <a:normAutofit fontScale="92500" lnSpcReduction="20000"/>
          </a:bodyPr>
          <a:lstStyle/>
          <a:p>
            <a:endParaRPr lang="en-CA" b="1" dirty="0"/>
          </a:p>
          <a:p>
            <a:endParaRPr lang="en-CA" b="1" dirty="0"/>
          </a:p>
          <a:p>
            <a:r>
              <a:rPr lang="en-CA" sz="3200" b="1" dirty="0">
                <a:solidFill>
                  <a:schemeClr val="bg1"/>
                </a:solidFill>
              </a:rPr>
              <a:t>Hello Dragons: </a:t>
            </a:r>
            <a:br>
              <a:rPr lang="en-CA" sz="3200" b="1" dirty="0">
                <a:solidFill>
                  <a:schemeClr val="bg1"/>
                </a:solidFill>
              </a:rPr>
            </a:br>
            <a:endParaRPr lang="en-CA" sz="3200" b="1" dirty="0">
              <a:solidFill>
                <a:schemeClr val="bg1"/>
              </a:solidFill>
            </a:endParaRPr>
          </a:p>
          <a:p>
            <a:r>
              <a:rPr lang="en-CA" sz="3200" b="1" dirty="0">
                <a:solidFill>
                  <a:schemeClr val="bg1"/>
                </a:solidFill>
              </a:rPr>
              <a:t>my name  is </a:t>
            </a:r>
            <a:r>
              <a:rPr lang="en-CA" sz="3200" b="1" u="sng" dirty="0">
                <a:solidFill>
                  <a:srgbClr val="FFFF00"/>
                </a:solidFill>
              </a:rPr>
              <a:t>Claude LeBlanc</a:t>
            </a:r>
          </a:p>
          <a:p>
            <a:r>
              <a:rPr lang="en-CA" sz="2800" b="1" dirty="0">
                <a:solidFill>
                  <a:srgbClr val="FFFF00"/>
                </a:solidFill>
              </a:rPr>
              <a:t>from </a:t>
            </a:r>
            <a:r>
              <a:rPr lang="en-CA" sz="2800" b="1" dirty="0" err="1">
                <a:solidFill>
                  <a:srgbClr val="FFFF00"/>
                </a:solidFill>
              </a:rPr>
              <a:t>Campbellton</a:t>
            </a:r>
            <a:r>
              <a:rPr lang="en-CA" sz="2800" b="1" dirty="0">
                <a:solidFill>
                  <a:srgbClr val="FFFF00"/>
                </a:solidFill>
              </a:rPr>
              <a:t>, New Brunswick.</a:t>
            </a:r>
          </a:p>
          <a:p>
            <a:r>
              <a:rPr lang="en-CA" sz="2800" b="1" dirty="0">
                <a:solidFill>
                  <a:srgbClr val="FFFF00"/>
                </a:solidFill>
              </a:rPr>
              <a:t>I’m here to ask for $50,000 in exchange</a:t>
            </a:r>
            <a:br>
              <a:rPr lang="en-CA" sz="2800" b="1" dirty="0">
                <a:solidFill>
                  <a:srgbClr val="FFFF00"/>
                </a:solidFill>
              </a:rPr>
            </a:br>
            <a:r>
              <a:rPr lang="en-CA" sz="2800" b="1" dirty="0">
                <a:solidFill>
                  <a:srgbClr val="FFFF00"/>
                </a:solidFill>
              </a:rPr>
              <a:t>for 10% of my business.</a:t>
            </a:r>
          </a:p>
          <a:p>
            <a:endParaRPr lang="en-CA" sz="3200" b="1" dirty="0">
              <a:solidFill>
                <a:schemeClr val="bg1"/>
              </a:solidFill>
            </a:endParaRPr>
          </a:p>
          <a:p>
            <a:r>
              <a:rPr lang="en-CA" sz="3200" b="1" dirty="0">
                <a:solidFill>
                  <a:schemeClr val="bg1"/>
                </a:solidFill>
              </a:rPr>
              <a:t>I Am a 25 YEAR MEMBER OF THE </a:t>
            </a:r>
            <a:br>
              <a:rPr lang="en-CA" sz="3200" b="1" dirty="0">
                <a:solidFill>
                  <a:schemeClr val="bg1"/>
                </a:solidFill>
              </a:rPr>
            </a:br>
            <a:r>
              <a:rPr lang="en-CA" sz="3200" b="1" dirty="0">
                <a:solidFill>
                  <a:schemeClr val="bg1"/>
                </a:solidFill>
              </a:rPr>
              <a:t>professional golf association</a:t>
            </a:r>
          </a:p>
          <a:p>
            <a:r>
              <a:rPr lang="en-CA" sz="3200" b="1" dirty="0">
                <a:solidFill>
                  <a:schemeClr val="bg1"/>
                </a:solidFill>
              </a:rPr>
              <a:t>(</a:t>
            </a:r>
            <a:r>
              <a:rPr lang="en-CA" sz="3200" b="1" dirty="0" err="1">
                <a:solidFill>
                  <a:schemeClr val="bg1"/>
                </a:solidFill>
              </a:rPr>
              <a:t>pga</a:t>
            </a:r>
            <a:r>
              <a:rPr lang="en-CA" sz="3200" b="1" dirty="0">
                <a:solidFill>
                  <a:schemeClr val="bg1"/>
                </a:solidFill>
              </a:rPr>
              <a:t>) OF Canada and a </a:t>
            </a:r>
            <a:br>
              <a:rPr lang="en-CA" sz="3200" b="1" dirty="0">
                <a:solidFill>
                  <a:schemeClr val="bg1"/>
                </a:solidFill>
              </a:rPr>
            </a:br>
            <a:r>
              <a:rPr lang="en-CA" sz="3200" b="1" dirty="0">
                <a:solidFill>
                  <a:schemeClr val="bg1"/>
                </a:solidFill>
              </a:rPr>
              <a:t>school teacher.</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2677" y="1379227"/>
            <a:ext cx="4761365" cy="45148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7042" y="135672"/>
            <a:ext cx="1458958" cy="7735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8610" y="-65932"/>
            <a:ext cx="3690914" cy="117679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337" y="159449"/>
            <a:ext cx="1458958" cy="64785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5291" y="132315"/>
            <a:ext cx="1428750" cy="904875"/>
          </a:xfrm>
          <a:prstGeom prst="rect">
            <a:avLst/>
          </a:prstGeom>
        </p:spPr>
      </p:pic>
    </p:spTree>
    <p:extLst>
      <p:ext uri="{BB962C8B-B14F-4D97-AF65-F5344CB8AC3E}">
        <p14:creationId xmlns:p14="http://schemas.microsoft.com/office/powerpoint/2010/main" val="253275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496" y="286515"/>
            <a:ext cx="1577250" cy="700387"/>
          </a:xfrm>
          <a:prstGeom prst="rect">
            <a:avLst/>
          </a:prstGeom>
        </p:spPr>
      </p:pic>
      <p:sp>
        <p:nvSpPr>
          <p:cNvPr id="4" name="TextBox 3"/>
          <p:cNvSpPr txBox="1"/>
          <p:nvPr/>
        </p:nvSpPr>
        <p:spPr>
          <a:xfrm>
            <a:off x="2027976" y="405875"/>
            <a:ext cx="4009431" cy="461665"/>
          </a:xfrm>
          <a:prstGeom prst="rect">
            <a:avLst/>
          </a:prstGeom>
          <a:noFill/>
        </p:spPr>
        <p:txBody>
          <a:bodyPr wrap="none" rtlCol="0">
            <a:spAutoFit/>
          </a:bodyPr>
          <a:lstStyle/>
          <a:p>
            <a:r>
              <a:rPr lang="en-CA" sz="2400" b="1" dirty="0">
                <a:solidFill>
                  <a:srgbClr val="FFFF00"/>
                </a:solidFill>
              </a:rPr>
              <a:t>TEACHING THE DRAGONS: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4958" y="-79575"/>
            <a:ext cx="3140764" cy="1243300"/>
          </a:xfrm>
          <a:prstGeom prst="rect">
            <a:avLst/>
          </a:prstGeom>
        </p:spPr>
      </p:pic>
      <p:sp>
        <p:nvSpPr>
          <p:cNvPr id="7" name="Rectangle 6"/>
          <p:cNvSpPr/>
          <p:nvPr/>
        </p:nvSpPr>
        <p:spPr>
          <a:xfrm>
            <a:off x="0" y="1264686"/>
            <a:ext cx="11968650" cy="2554545"/>
          </a:xfrm>
          <a:prstGeom prst="rect">
            <a:avLst/>
          </a:prstGeom>
        </p:spPr>
        <p:txBody>
          <a:bodyPr wrap="square">
            <a:spAutoFit/>
          </a:bodyPr>
          <a:lstStyle/>
          <a:p>
            <a:r>
              <a:rPr lang="en-CA" sz="2000" b="1" dirty="0">
                <a:solidFill>
                  <a:srgbClr val="FFFF00"/>
                </a:solidFill>
                <a:latin typeface="Antic Slab"/>
              </a:rPr>
              <a:t>Three different topics with CONSISTENCY being a priority, will be presented to the DRAGONS. These three topics will definitely improve the skills of any golfer, at any level. I will try to cover as much as possible with the time allotted.                                   TOTAL: ? MIN</a:t>
            </a:r>
            <a:r>
              <a:rPr lang="en-CA" sz="2000" b="1" dirty="0" smtClean="0">
                <a:solidFill>
                  <a:srgbClr val="FFFF00"/>
                </a:solidFill>
                <a:latin typeface="Antic Slab"/>
              </a:rPr>
              <a:t>.</a:t>
            </a:r>
          </a:p>
          <a:p>
            <a:endParaRPr lang="en-CA" sz="2000" b="1" dirty="0" smtClean="0">
              <a:solidFill>
                <a:srgbClr val="FFFF00"/>
              </a:solidFill>
              <a:latin typeface="Antic Slab"/>
            </a:endParaRPr>
          </a:p>
          <a:p>
            <a:endParaRPr lang="en-CA" sz="2000" b="1" dirty="0">
              <a:solidFill>
                <a:srgbClr val="FFFF00"/>
              </a:solidFill>
              <a:latin typeface="Antic Slab"/>
            </a:endParaRPr>
          </a:p>
          <a:p>
            <a:pPr>
              <a:buFont typeface="Arial" panose="020B0604020202020204" pitchFamily="34" charset="0"/>
              <a:buChar char="•"/>
            </a:pPr>
            <a:r>
              <a:rPr lang="en-CA" sz="2000" b="1" dirty="0">
                <a:solidFill>
                  <a:srgbClr val="FFFF00"/>
                </a:solidFill>
                <a:latin typeface="Antic Slab"/>
              </a:rPr>
              <a:t>The set up: I will focus primarily on POSTURE. This will help with CONSISTENCY;</a:t>
            </a:r>
            <a:endParaRPr lang="en-CA" sz="2000" dirty="0">
              <a:solidFill>
                <a:srgbClr val="FFFF00"/>
              </a:solidFill>
              <a:latin typeface="Antic Slab"/>
            </a:endParaRPr>
          </a:p>
          <a:p>
            <a:pPr>
              <a:buFont typeface="Arial" panose="020B0604020202020204" pitchFamily="34" charset="0"/>
              <a:buChar char="•"/>
            </a:pPr>
            <a:r>
              <a:rPr lang="en-CA" sz="2000" b="1" dirty="0">
                <a:solidFill>
                  <a:srgbClr val="FFFF00"/>
                </a:solidFill>
                <a:latin typeface="Antic Slab"/>
              </a:rPr>
              <a:t>The full swing: Maintain the PROPER POSTURE for CONSISTENCY (Swing #1); and</a:t>
            </a:r>
            <a:endParaRPr lang="en-CA" sz="2000" dirty="0">
              <a:solidFill>
                <a:srgbClr val="FFFF00"/>
              </a:solidFill>
              <a:latin typeface="Antic Slab"/>
            </a:endParaRPr>
          </a:p>
          <a:p>
            <a:pPr>
              <a:buFont typeface="Arial" panose="020B0604020202020204" pitchFamily="34" charset="0"/>
              <a:buChar char="•"/>
            </a:pPr>
            <a:r>
              <a:rPr lang="en-CA" sz="2000" b="1" dirty="0">
                <a:solidFill>
                  <a:srgbClr val="FFFF00"/>
                </a:solidFill>
                <a:latin typeface="Antic Slab"/>
              </a:rPr>
              <a:t>Putting; DISTANCE, DIRECTION AND CONSISTENCY (Swing #2).</a:t>
            </a:r>
            <a:endParaRPr lang="en-CA" sz="2000" b="0" i="0" dirty="0">
              <a:solidFill>
                <a:srgbClr val="FFFF00"/>
              </a:solidFill>
              <a:effectLst/>
              <a:latin typeface="Antic Slab"/>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0" y="3927280"/>
            <a:ext cx="4778075" cy="129317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9024" y="3927280"/>
            <a:ext cx="6283718" cy="129317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5025" y="5471705"/>
            <a:ext cx="4807960" cy="1386295"/>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9027" y="5382013"/>
            <a:ext cx="5119510" cy="1475987"/>
          </a:xfrm>
          <a:prstGeom prst="rect">
            <a:avLst/>
          </a:prstGeom>
        </p:spPr>
      </p:pic>
    </p:spTree>
    <p:extLst>
      <p:ext uri="{BB962C8B-B14F-4D97-AF65-F5344CB8AC3E}">
        <p14:creationId xmlns:p14="http://schemas.microsoft.com/office/powerpoint/2010/main" val="1817207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337" y="159449"/>
            <a:ext cx="1458958" cy="647859"/>
          </a:xfrm>
          <a:prstGeom prst="rect">
            <a:avLst/>
          </a:prstGeom>
        </p:spPr>
      </p:pic>
      <p:sp>
        <p:nvSpPr>
          <p:cNvPr id="5" name="TextBox 4"/>
          <p:cNvSpPr txBox="1"/>
          <p:nvPr/>
        </p:nvSpPr>
        <p:spPr>
          <a:xfrm>
            <a:off x="168672" y="1964335"/>
            <a:ext cx="5277407" cy="923330"/>
          </a:xfrm>
          <a:prstGeom prst="rect">
            <a:avLst/>
          </a:prstGeom>
          <a:noFill/>
        </p:spPr>
        <p:txBody>
          <a:bodyPr wrap="none" rtlCol="0">
            <a:spAutoFit/>
          </a:bodyPr>
          <a:lstStyle/>
          <a:p>
            <a:r>
              <a:rPr lang="en-CA" b="1" dirty="0" smtClean="0">
                <a:solidFill>
                  <a:srgbClr val="FFFF00"/>
                </a:solidFill>
              </a:rPr>
              <a:t>People searching on Google for golf lessons</a:t>
            </a:r>
            <a:r>
              <a:rPr lang="en-CA" b="1" dirty="0" smtClean="0">
                <a:solidFill>
                  <a:srgbClr val="FFFF00"/>
                </a:solidFill>
              </a:rPr>
              <a:t>?:</a:t>
            </a:r>
          </a:p>
          <a:p>
            <a:endParaRPr lang="en-CA" b="1" dirty="0">
              <a:solidFill>
                <a:srgbClr val="FFFF00"/>
              </a:solidFill>
            </a:endParaRPr>
          </a:p>
          <a:p>
            <a:r>
              <a:rPr lang="en-CA" dirty="0" smtClean="0"/>
              <a:t>- 8000 people </a:t>
            </a:r>
            <a:r>
              <a:rPr lang="en-CA" dirty="0"/>
              <a:t>per </a:t>
            </a:r>
            <a:r>
              <a:rPr lang="en-CA" dirty="0" smtClean="0"/>
              <a:t>month</a:t>
            </a:r>
            <a:endParaRPr lang="en-CA" b="1" dirty="0">
              <a:solidFill>
                <a:srgbClr val="FFFF00"/>
              </a:solidFill>
            </a:endParaRPr>
          </a:p>
        </p:txBody>
      </p:sp>
      <p:sp>
        <p:nvSpPr>
          <p:cNvPr id="6" name="TextBox 5"/>
          <p:cNvSpPr txBox="1"/>
          <p:nvPr/>
        </p:nvSpPr>
        <p:spPr>
          <a:xfrm>
            <a:off x="168672" y="3256997"/>
            <a:ext cx="4945585" cy="1477328"/>
          </a:xfrm>
          <a:prstGeom prst="rect">
            <a:avLst/>
          </a:prstGeom>
          <a:noFill/>
        </p:spPr>
        <p:txBody>
          <a:bodyPr wrap="none" rtlCol="0">
            <a:spAutoFit/>
          </a:bodyPr>
          <a:lstStyle/>
          <a:p>
            <a:r>
              <a:rPr lang="en-CA" b="1" dirty="0" smtClean="0">
                <a:solidFill>
                  <a:srgbClr val="FFFF00"/>
                </a:solidFill>
              </a:rPr>
              <a:t>People searching on </a:t>
            </a:r>
            <a:r>
              <a:rPr lang="en-CA" b="1" dirty="0" err="1" smtClean="0">
                <a:solidFill>
                  <a:srgbClr val="FFFF00"/>
                </a:solidFill>
              </a:rPr>
              <a:t>youtube</a:t>
            </a:r>
            <a:r>
              <a:rPr lang="en-CA" b="1" dirty="0" smtClean="0">
                <a:solidFill>
                  <a:srgbClr val="FFFF00"/>
                </a:solidFill>
              </a:rPr>
              <a:t> for golf tips</a:t>
            </a:r>
            <a:r>
              <a:rPr lang="en-CA" b="1" dirty="0" smtClean="0">
                <a:solidFill>
                  <a:srgbClr val="FFFF00"/>
                </a:solidFill>
              </a:rPr>
              <a:t>?:</a:t>
            </a:r>
          </a:p>
          <a:p>
            <a:endParaRPr lang="en-CA" b="1" dirty="0">
              <a:solidFill>
                <a:srgbClr val="FFFF00"/>
              </a:solidFill>
            </a:endParaRPr>
          </a:p>
          <a:p>
            <a:pPr marL="285750" indent="-285750">
              <a:buFontTx/>
              <a:buChar char="-"/>
            </a:pPr>
            <a:r>
              <a:rPr lang="en-CA" dirty="0" smtClean="0"/>
              <a:t>Nearly 2 million </a:t>
            </a:r>
            <a:r>
              <a:rPr lang="en-CA" dirty="0"/>
              <a:t>a </a:t>
            </a:r>
            <a:r>
              <a:rPr lang="en-CA" dirty="0" smtClean="0"/>
              <a:t>month</a:t>
            </a:r>
          </a:p>
          <a:p>
            <a:pPr marL="285750" indent="-285750">
              <a:buFontTx/>
              <a:buChar char="-"/>
            </a:pPr>
            <a:r>
              <a:rPr lang="fr-FR" dirty="0" smtClean="0"/>
              <a:t>536</a:t>
            </a:r>
            <a:r>
              <a:rPr lang="fr-FR" dirty="0"/>
              <a:t> 000 </a:t>
            </a:r>
            <a:r>
              <a:rPr lang="fr-FR" dirty="0" err="1" smtClean="0"/>
              <a:t>results</a:t>
            </a:r>
            <a:endParaRPr lang="fr-FR" dirty="0" smtClean="0"/>
          </a:p>
          <a:p>
            <a:pPr marL="285750" indent="-285750">
              <a:buFontTx/>
              <a:buChar char="-"/>
            </a:pPr>
            <a:endParaRPr lang="en-CA" b="1" dirty="0">
              <a:solidFill>
                <a:srgbClr val="FFFF00"/>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604" t="126" r="7818" b="3974"/>
          <a:stretch/>
        </p:blipFill>
        <p:spPr>
          <a:xfrm>
            <a:off x="5881295" y="1787610"/>
            <a:ext cx="6192267" cy="4712044"/>
          </a:xfrm>
          <a:prstGeom prst="rect">
            <a:avLst/>
          </a:prstGeom>
        </p:spPr>
      </p:pic>
      <p:sp>
        <p:nvSpPr>
          <p:cNvPr id="7" name="TextBox 6"/>
          <p:cNvSpPr txBox="1"/>
          <p:nvPr/>
        </p:nvSpPr>
        <p:spPr>
          <a:xfrm>
            <a:off x="1968843" y="284088"/>
            <a:ext cx="2632452" cy="523220"/>
          </a:xfrm>
          <a:prstGeom prst="rect">
            <a:avLst/>
          </a:prstGeom>
          <a:noFill/>
        </p:spPr>
        <p:txBody>
          <a:bodyPr wrap="none" rtlCol="0">
            <a:spAutoFit/>
          </a:bodyPr>
          <a:lstStyle/>
          <a:p>
            <a:r>
              <a:rPr lang="en-CA" sz="2800" b="1" dirty="0" smtClean="0"/>
              <a:t>Online Search</a:t>
            </a:r>
            <a:endParaRPr lang="en-CA" sz="2800" b="1" dirty="0"/>
          </a:p>
        </p:txBody>
      </p:sp>
    </p:spTree>
    <p:extLst>
      <p:ext uri="{BB962C8B-B14F-4D97-AF65-F5344CB8AC3E}">
        <p14:creationId xmlns:p14="http://schemas.microsoft.com/office/powerpoint/2010/main" val="427891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27976" y="405875"/>
            <a:ext cx="3964547" cy="461665"/>
          </a:xfrm>
          <a:prstGeom prst="rect">
            <a:avLst/>
          </a:prstGeom>
          <a:noFill/>
        </p:spPr>
        <p:txBody>
          <a:bodyPr wrap="none" rtlCol="0">
            <a:spAutoFit/>
          </a:bodyPr>
          <a:lstStyle/>
          <a:p>
            <a:r>
              <a:rPr lang="en-CA" sz="2400" b="1" dirty="0" smtClean="0">
                <a:solidFill>
                  <a:srgbClr val="FFFF00"/>
                </a:solidFill>
              </a:rPr>
              <a:t>Facebook French Survey:</a:t>
            </a:r>
            <a:endParaRPr lang="en-CA" sz="2400" b="1" dirty="0">
              <a:solidFill>
                <a:srgbClr val="FFFF0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337" y="159449"/>
            <a:ext cx="1458958" cy="647859"/>
          </a:xfrm>
          <a:prstGeom prst="rect">
            <a:avLst/>
          </a:prstGeom>
        </p:spPr>
      </p:pic>
      <p:sp>
        <p:nvSpPr>
          <p:cNvPr id="2" name="TextBox 1"/>
          <p:cNvSpPr txBox="1"/>
          <p:nvPr/>
        </p:nvSpPr>
        <p:spPr>
          <a:xfrm>
            <a:off x="142613" y="1010152"/>
            <a:ext cx="11610363" cy="4431983"/>
          </a:xfrm>
          <a:prstGeom prst="rect">
            <a:avLst/>
          </a:prstGeom>
          <a:noFill/>
        </p:spPr>
        <p:txBody>
          <a:bodyPr wrap="square" rtlCol="0">
            <a:spAutoFit/>
          </a:bodyPr>
          <a:lstStyle/>
          <a:p>
            <a:r>
              <a:rPr lang="fr-FR" sz="1100" dirty="0"/>
              <a:t>Bonjour les amis Facebook:</a:t>
            </a:r>
          </a:p>
          <a:p>
            <a:r>
              <a:rPr lang="fr-FR" sz="1100" dirty="0"/>
              <a:t>J'ai besoin de votre aide avec ce sondage. S'IL VOUS PLAÎT LIRE LES INFORMATIONS ET RÉPONDRE AUX QUESTIONS CI-DESSOUS ET PARTAGER AVEC TOUS VOS AMIS.</a:t>
            </a:r>
          </a:p>
          <a:p>
            <a:r>
              <a:rPr lang="fr-FR" sz="1100" dirty="0"/>
              <a:t>Pour ceux qui ne le savent pas, je présente mon projet «</a:t>
            </a:r>
            <a:r>
              <a:rPr lang="fr-FR" sz="1100" dirty="0" err="1"/>
              <a:t>Teaching</a:t>
            </a:r>
            <a:r>
              <a:rPr lang="fr-FR" sz="1100" dirty="0"/>
              <a:t> Golf Online» sur Dragons Den le 5 mai 2018, à Toronto.</a:t>
            </a:r>
            <a:br>
              <a:rPr lang="fr-FR" sz="1100" dirty="0"/>
            </a:br>
            <a:r>
              <a:rPr lang="fr-FR" sz="1100" dirty="0"/>
              <a:t>J'ai eu cette idée depuis plus de 19 ans maintenant, j'ai créé un site il y a 15 ans mais à cette époque, les sites Web étaient relativement nouveaux et très chers à créer. Recevoir des leçons de golf par courriel avec un accès automatisé était très difficile à produire et la vitesse de l'Internet n'était pas ce qu'elle est aujourd'hui. J'étais en avance sur mon temps mais maintenant je sais que c'est le bon moment et ça va marcher.</a:t>
            </a:r>
            <a:br>
              <a:rPr lang="fr-FR" sz="1100" dirty="0"/>
            </a:br>
            <a:r>
              <a:rPr lang="fr-FR" sz="1100" dirty="0"/>
              <a:t>Je crois qu'aujourd'hui nous sommes prêts à apprendre en ligne. Si vous pouvez apprendre à jouer du piano en ligne, vous devriez aussi être capable d'apprendre à jouer au golf.</a:t>
            </a:r>
            <a:br>
              <a:rPr lang="fr-FR" sz="1100" dirty="0"/>
            </a:br>
            <a:r>
              <a:rPr lang="fr-FR" sz="1100" dirty="0"/>
              <a:t>Mon programme compte environ 20 heures de leçons de golf livrées en deux formats. Après l'achat du programme, vous recevrez ce qui suit:</a:t>
            </a:r>
            <a:br>
              <a:rPr lang="fr-FR" sz="1100" dirty="0"/>
            </a:br>
            <a:r>
              <a:rPr lang="fr-FR" sz="1100" dirty="0"/>
              <a:t>1. Interactive PDF </a:t>
            </a:r>
            <a:r>
              <a:rPr lang="fr-FR" sz="1100" dirty="0" err="1"/>
              <a:t>Ebook</a:t>
            </a:r>
            <a:r>
              <a:rPr lang="fr-FR" sz="1100" dirty="0"/>
              <a:t> avec plus de 150 pages d'informations avec des images, des vidéos, des liens et plus de 50 exercices éducatifs et des exercices que vous pouvez pratiquer dans votre maison ou sur le parcours.</a:t>
            </a:r>
            <a:br>
              <a:rPr lang="fr-FR" sz="1100" dirty="0"/>
            </a:br>
            <a:r>
              <a:rPr lang="fr-FR" sz="1100" dirty="0"/>
              <a:t>2. Livraison de la leçon par courriel, une leçon arrivera dans votre boîte de réception tous les 2 jours pour que vous puissiez voir, apprendre et appliquer ces exercices pour améliorer vos compétences de golf.</a:t>
            </a:r>
            <a:br>
              <a:rPr lang="fr-FR" sz="1100" dirty="0"/>
            </a:br>
            <a:r>
              <a:rPr lang="fr-FR" sz="1100" dirty="0"/>
              <a:t>Mon marché est d'amener de nouveaux golfeurs au jeu. Saviez-vous que le Canada compte environ 6 millions de golfeurs? Il y a aussi environ 1,3 million de personnes, chaque année, intéressées à apprendre le golf pour la première fois et 1,3 million de personnes, chaque année, quittent le jeu. À mon avis, je crois qu'ils quittent le jeu en raison d'un manque de connaissances sur les techniques de golf.</a:t>
            </a:r>
            <a:br>
              <a:rPr lang="fr-FR" sz="1100" dirty="0"/>
            </a:br>
            <a:r>
              <a:rPr lang="fr-FR" sz="1100" dirty="0"/>
              <a:t>Le golf est le sport le plus pratiqué au Canada par rapport au hockey et au soccer. L'année dernière, près de 60 millions de parties de golf ont été jouées au Canada.</a:t>
            </a:r>
            <a:br>
              <a:rPr lang="fr-FR" sz="1100" dirty="0"/>
            </a:br>
            <a:r>
              <a:rPr lang="fr-FR" sz="1100" dirty="0"/>
              <a:t>Je peux voir mon programme de golf dans des magasins comme </a:t>
            </a:r>
            <a:r>
              <a:rPr lang="fr-FR" sz="1100" dirty="0" err="1"/>
              <a:t>Walmart</a:t>
            </a:r>
            <a:r>
              <a:rPr lang="fr-FR" sz="1100" dirty="0"/>
              <a:t>, Canadian Tire et des magasins de sport. Je crois fermement que si nous voulons attirer de nouveaux joueurs de golf, des leçons comme celles-ci doivent être accessibles à tous dans des endroits plus éloignés des terrains de golf.</a:t>
            </a:r>
          </a:p>
          <a:p>
            <a:r>
              <a:rPr lang="fr-FR" sz="1100" dirty="0"/>
              <a:t>Lors de l'achat du programme, vous achèteriez une carte-cadeau. En ouvrant cette carte-cadeau, vous auriez mon adresse de site Web (</a:t>
            </a:r>
            <a:r>
              <a:rPr lang="fr-FR" sz="1100" dirty="0">
                <a:hlinkClick r:id="rId3"/>
              </a:rPr>
              <a:t>teachinggolfonline.com</a:t>
            </a:r>
            <a:r>
              <a:rPr lang="fr-FR" sz="1100" dirty="0"/>
              <a:t>) et en plaçant votre code d'accès sur mon site Web, vous seriez activé sur mon site. Votre première leçon de golf envoyée par e-mail arrivera dans quelques minutes. L'automatisation interviendrait et tous les 2 jours, vous recevriez votre prochaine leçon de golf.</a:t>
            </a:r>
            <a:br>
              <a:rPr lang="fr-FR" sz="1100" dirty="0"/>
            </a:br>
            <a:r>
              <a:rPr lang="fr-FR" sz="1100" dirty="0"/>
              <a:t>Assez dit, j'ai besoin de votre aide en répondant à la question suivante.</a:t>
            </a:r>
          </a:p>
          <a:p>
            <a:r>
              <a:rPr lang="fr-FR" sz="1100" dirty="0"/>
              <a:t>1) Achèteriez-vous un programme de golf tel que celui expliqué ci-dessus si vous vouliez apprendre le jeu?</a:t>
            </a:r>
          </a:p>
          <a:p>
            <a:endParaRPr lang="en-CA"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7862" y="4666226"/>
            <a:ext cx="3673839" cy="1915806"/>
          </a:xfrm>
          <a:prstGeom prst="rect">
            <a:avLst/>
          </a:prstGeom>
        </p:spPr>
      </p:pic>
    </p:spTree>
    <p:extLst>
      <p:ext uri="{BB962C8B-B14F-4D97-AF65-F5344CB8AC3E}">
        <p14:creationId xmlns:p14="http://schemas.microsoft.com/office/powerpoint/2010/main" val="3348932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27976" y="405875"/>
            <a:ext cx="3970959" cy="461665"/>
          </a:xfrm>
          <a:prstGeom prst="rect">
            <a:avLst/>
          </a:prstGeom>
          <a:noFill/>
        </p:spPr>
        <p:txBody>
          <a:bodyPr wrap="none" rtlCol="0">
            <a:spAutoFit/>
          </a:bodyPr>
          <a:lstStyle/>
          <a:p>
            <a:r>
              <a:rPr lang="en-CA" sz="2400" b="1" dirty="0" smtClean="0">
                <a:solidFill>
                  <a:srgbClr val="FFFF00"/>
                </a:solidFill>
              </a:rPr>
              <a:t>Facebook English Survey:</a:t>
            </a:r>
            <a:endParaRPr lang="en-CA" sz="2400" b="1" dirty="0">
              <a:solidFill>
                <a:srgbClr val="FFFF0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337" y="159449"/>
            <a:ext cx="1458958" cy="647859"/>
          </a:xfrm>
          <a:prstGeom prst="rect">
            <a:avLst/>
          </a:prstGeom>
        </p:spPr>
      </p:pic>
      <p:sp>
        <p:nvSpPr>
          <p:cNvPr id="2" name="TextBox 1"/>
          <p:cNvSpPr txBox="1"/>
          <p:nvPr/>
        </p:nvSpPr>
        <p:spPr>
          <a:xfrm>
            <a:off x="142613" y="1010152"/>
            <a:ext cx="11610363" cy="4201150"/>
          </a:xfrm>
          <a:prstGeom prst="rect">
            <a:avLst/>
          </a:prstGeom>
          <a:noFill/>
        </p:spPr>
        <p:txBody>
          <a:bodyPr wrap="square" rtlCol="0">
            <a:spAutoFit/>
          </a:bodyPr>
          <a:lstStyle/>
          <a:p>
            <a:r>
              <a:rPr lang="en-CA" sz="1100" dirty="0"/>
              <a:t>Hello Facebook Friends:</a:t>
            </a:r>
          </a:p>
          <a:p>
            <a:r>
              <a:rPr lang="en-CA" sz="1100" dirty="0"/>
              <a:t>I NEED YOUR HELP WITH THIS SURVEY. PLEASE READ THE INFORMATION AND ANSWER THE QUESTIONS BELOW AND SHARE WITH ALL YOUR FRIENDS. </a:t>
            </a:r>
            <a:br>
              <a:rPr lang="en-CA" sz="1100" dirty="0"/>
            </a:br>
            <a:r>
              <a:rPr lang="en-CA" sz="1100" dirty="0"/>
              <a:t>For the ones who are not aware, I am presenting my project which is “Teaching Golf Online” on Dragons Den on May 5, 2018, in Toronto. </a:t>
            </a:r>
            <a:br>
              <a:rPr lang="en-CA" sz="1100" dirty="0"/>
            </a:br>
            <a:r>
              <a:rPr lang="en-CA" sz="1100" dirty="0"/>
              <a:t>I have had this idea for more than 19 years now, created a website 15 years ago but at that time, websites were fairly new and very expensive to create. Receiving golf lessons via email with automation access was very difficult to produce and the speed of the internet was not what it is today. I was ahead of my time but now I know this is the right time and this will work.</a:t>
            </a:r>
            <a:br>
              <a:rPr lang="en-CA" sz="1100" dirty="0"/>
            </a:br>
            <a:r>
              <a:rPr lang="en-CA" sz="1100" dirty="0"/>
              <a:t>I believe that today we are ready to learn online. If you can learn how to play piano online, you should be able to learn how to play golf, as well. </a:t>
            </a:r>
            <a:br>
              <a:rPr lang="en-CA" sz="1100" dirty="0"/>
            </a:br>
            <a:r>
              <a:rPr lang="en-CA" sz="1100" dirty="0"/>
              <a:t>My program has approximately 20 hours of golf lessons delivered in two formats. After purchasing the program, you will receive the following:</a:t>
            </a:r>
            <a:br>
              <a:rPr lang="en-CA" sz="1100" dirty="0"/>
            </a:br>
            <a:r>
              <a:rPr lang="en-CA" sz="1100" dirty="0"/>
              <a:t>1. Interactive PDF </a:t>
            </a:r>
            <a:r>
              <a:rPr lang="en-CA" sz="1100" dirty="0" err="1"/>
              <a:t>Ebook</a:t>
            </a:r>
            <a:r>
              <a:rPr lang="en-CA" sz="1100" dirty="0"/>
              <a:t> with over 150 pages of information with images, videos, links and over 50 educational drills and exercises you can practice in your home or at the course.</a:t>
            </a:r>
            <a:br>
              <a:rPr lang="en-CA" sz="1100" dirty="0"/>
            </a:br>
            <a:r>
              <a:rPr lang="en-CA" sz="1100" dirty="0"/>
              <a:t>2. Email lesson delivery, one lesson will arrive in your inbox every 2 days for you to view, learn and apply these exercises to improve your golf skills.</a:t>
            </a:r>
            <a:br>
              <a:rPr lang="en-CA" sz="1100" dirty="0"/>
            </a:br>
            <a:r>
              <a:rPr lang="en-CA" sz="1100" dirty="0"/>
              <a:t>My market is to bring new golfers to the game. Did you know that Canada has approximately 6 million golfers? There is also approximately 1.3 million people, every year, interested in learning the game of golf for the first time and 1.3 million people, every year, leaving the game. In my opinion, I believe they are leaving the game due to lack of knowledge on the techniques of golf.</a:t>
            </a:r>
            <a:br>
              <a:rPr lang="en-CA" sz="1100" dirty="0"/>
            </a:br>
            <a:r>
              <a:rPr lang="en-CA" sz="1100" dirty="0"/>
              <a:t>Golf is the most played sport in Canada over hockey and soccer. Last year, close to 60 million rounds of golf were played in Canada. </a:t>
            </a:r>
            <a:br>
              <a:rPr lang="en-CA" sz="1100" dirty="0"/>
            </a:br>
            <a:r>
              <a:rPr lang="en-CA" sz="1100" dirty="0"/>
              <a:t>I can see my golf program in stores such as Walmart, Canadian Tire and sport stores. I strongly believe that if we want to attract new golf players, lessons such as these must be available to everyone in more locations outside the golf courses.</a:t>
            </a:r>
          </a:p>
          <a:p>
            <a:r>
              <a:rPr lang="en-CA" sz="1100" dirty="0"/>
              <a:t>When purchasing the program, you would actually purchase a gift card. When opening this gift card, you would have my website address (</a:t>
            </a:r>
            <a:r>
              <a:rPr lang="en-CA" sz="1100" dirty="0">
                <a:hlinkClick r:id="rId3"/>
              </a:rPr>
              <a:t>teachinggolfonline.com</a:t>
            </a:r>
            <a:r>
              <a:rPr lang="en-CA" sz="1100" dirty="0"/>
              <a:t>) and by placing your access code on my website, you would be activated on my site. Your first golf lesson sent via email will arrive within a few minutes. Automation would kick in and every 2 days, you would receive your next golf lesson. </a:t>
            </a:r>
            <a:br>
              <a:rPr lang="en-CA" sz="1100" dirty="0"/>
            </a:br>
            <a:r>
              <a:rPr lang="en-CA" sz="1100" dirty="0"/>
              <a:t>Enough said, I NEED YOUR HELP BY ANSWERING THE FOLLOWING QUESTION.</a:t>
            </a:r>
          </a:p>
          <a:p>
            <a:r>
              <a:rPr lang="en-CA" sz="1100" dirty="0"/>
              <a:t>1) Would you buy a golf program such as the one explained above if you wanted to learn the game?</a:t>
            </a:r>
          </a:p>
          <a:p>
            <a:endParaRPr lang="en-CA"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8285" y="4536815"/>
            <a:ext cx="3626450" cy="1950481"/>
          </a:xfrm>
          <a:prstGeom prst="rect">
            <a:avLst/>
          </a:prstGeom>
        </p:spPr>
      </p:pic>
    </p:spTree>
    <p:extLst>
      <p:ext uri="{BB962C8B-B14F-4D97-AF65-F5344CB8AC3E}">
        <p14:creationId xmlns:p14="http://schemas.microsoft.com/office/powerpoint/2010/main" val="216051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27976" y="405875"/>
            <a:ext cx="2191626" cy="3416320"/>
          </a:xfrm>
          <a:prstGeom prst="rect">
            <a:avLst/>
          </a:prstGeom>
          <a:noFill/>
        </p:spPr>
        <p:txBody>
          <a:bodyPr wrap="none" rtlCol="0">
            <a:spAutoFit/>
          </a:bodyPr>
          <a:lstStyle/>
          <a:p>
            <a:r>
              <a:rPr lang="en-CA" sz="2400" b="1" dirty="0" smtClean="0">
                <a:solidFill>
                  <a:srgbClr val="FFFF00"/>
                </a:solidFill>
              </a:rPr>
              <a:t>NAGA STUDY:</a:t>
            </a:r>
          </a:p>
          <a:p>
            <a:endParaRPr lang="en-CA" sz="2400" b="1" dirty="0">
              <a:solidFill>
                <a:srgbClr val="FFFF00"/>
              </a:solidFill>
            </a:endParaRPr>
          </a:p>
          <a:p>
            <a:endParaRPr lang="en-CA" sz="2400" b="1" dirty="0" smtClean="0">
              <a:solidFill>
                <a:srgbClr val="FFFF00"/>
              </a:solidFill>
            </a:endParaRPr>
          </a:p>
          <a:p>
            <a:r>
              <a:rPr lang="en-CA" sz="2400" b="1" dirty="0" smtClean="0">
                <a:solidFill>
                  <a:srgbClr val="FFFF00"/>
                </a:solidFill>
                <a:hlinkClick r:id="rId2"/>
              </a:rPr>
              <a:t>CLICK HERE</a:t>
            </a:r>
            <a:endParaRPr lang="en-CA" sz="2400" b="1" dirty="0" smtClean="0">
              <a:solidFill>
                <a:srgbClr val="FFFF00"/>
              </a:solidFill>
            </a:endParaRPr>
          </a:p>
          <a:p>
            <a:endParaRPr lang="en-CA" sz="2400" b="1" dirty="0">
              <a:solidFill>
                <a:srgbClr val="FFFF00"/>
              </a:solidFill>
            </a:endParaRPr>
          </a:p>
          <a:p>
            <a:endParaRPr lang="en-CA" sz="2400" b="1" dirty="0" smtClean="0">
              <a:solidFill>
                <a:srgbClr val="FFFF00"/>
              </a:solidFill>
            </a:endParaRPr>
          </a:p>
          <a:p>
            <a:endParaRPr lang="en-CA" sz="2400" b="1" dirty="0">
              <a:solidFill>
                <a:srgbClr val="FFFF00"/>
              </a:solidFill>
            </a:endParaRPr>
          </a:p>
          <a:p>
            <a:endParaRPr lang="en-CA" sz="2400" b="1" dirty="0" smtClean="0">
              <a:solidFill>
                <a:srgbClr val="FFFF00"/>
              </a:solidFill>
            </a:endParaRPr>
          </a:p>
          <a:p>
            <a:endParaRPr lang="en-CA" sz="2400" b="1" dirty="0">
              <a:solidFill>
                <a:srgbClr val="FFFF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337" y="159449"/>
            <a:ext cx="1458958" cy="647859"/>
          </a:xfrm>
          <a:prstGeom prst="rect">
            <a:avLst/>
          </a:prstGeom>
        </p:spPr>
      </p:pic>
      <p:pic>
        <p:nvPicPr>
          <p:cNvPr id="1026" name="Picture 2" descr="http://www.teachinggolfonline.com/wp-content/uploads/2018/04/ECONOMIC-IMPACT-STUDY.jpg">
            <a:hlinkClick r:id="rId2"/>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2283" y="1244774"/>
            <a:ext cx="4402589" cy="13223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eachinggolfonline.com/wp-content/uploads/2018/04/KEY-FINDING-REPORT.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2283" y="3822195"/>
            <a:ext cx="3424090" cy="2000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95150" y="4637669"/>
            <a:ext cx="1590500" cy="400110"/>
          </a:xfrm>
          <a:prstGeom prst="rect">
            <a:avLst/>
          </a:prstGeom>
          <a:noFill/>
        </p:spPr>
        <p:txBody>
          <a:bodyPr wrap="none" rtlCol="0">
            <a:spAutoFit/>
          </a:bodyPr>
          <a:lstStyle/>
          <a:p>
            <a:r>
              <a:rPr lang="en-CA" sz="2000" b="1" dirty="0" smtClean="0">
                <a:hlinkClick r:id="rId5"/>
              </a:rPr>
              <a:t>CLICK HERE</a:t>
            </a:r>
            <a:endParaRPr lang="en-CA" sz="2000" b="1" dirty="0"/>
          </a:p>
        </p:txBody>
      </p:sp>
    </p:spTree>
    <p:extLst>
      <p:ext uri="{BB962C8B-B14F-4D97-AF65-F5344CB8AC3E}">
        <p14:creationId xmlns:p14="http://schemas.microsoft.com/office/powerpoint/2010/main" val="93826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0087" y="848497"/>
            <a:ext cx="10717428" cy="5173362"/>
          </a:xfrm>
        </p:spPr>
        <p:txBody>
          <a:bodyPr>
            <a:normAutofit/>
          </a:bodyPr>
          <a:lstStyle/>
          <a:p>
            <a:endParaRPr lang="en-CA" b="1" dirty="0"/>
          </a:p>
          <a:p>
            <a:endParaRPr lang="en-CA" b="1" dirty="0"/>
          </a:p>
          <a:p>
            <a:r>
              <a:rPr lang="en-CA" b="1" dirty="0"/>
              <a:t> </a:t>
            </a:r>
          </a:p>
          <a:p>
            <a:r>
              <a:rPr lang="en-CA" b="1" dirty="0">
                <a:solidFill>
                  <a:schemeClr val="bg1"/>
                </a:solidFill>
              </a:rPr>
              <a:t>I HAVE been Teaching Golf for the better part of my adult life. it is a </a:t>
            </a:r>
            <a:br>
              <a:rPr lang="en-CA" b="1" dirty="0">
                <a:solidFill>
                  <a:schemeClr val="bg1"/>
                </a:solidFill>
              </a:rPr>
            </a:br>
            <a:r>
              <a:rPr lang="en-CA" b="1" dirty="0">
                <a:solidFill>
                  <a:schemeClr val="bg1"/>
                </a:solidFill>
              </a:rPr>
              <a:t>passion and A rewarding profession. </a:t>
            </a:r>
          </a:p>
          <a:p>
            <a:r>
              <a:rPr lang="en-CA" sz="2800" b="1" dirty="0">
                <a:solidFill>
                  <a:schemeClr val="bg1"/>
                </a:solidFill>
              </a:rPr>
              <a:t>UNFORTUNATELY, </a:t>
            </a:r>
            <a:r>
              <a:rPr lang="en-CA" sz="2800" b="1" dirty="0">
                <a:solidFill>
                  <a:srgbClr val="FFFF00"/>
                </a:solidFill>
              </a:rPr>
              <a:t>FEWER people today are taking</a:t>
            </a:r>
          </a:p>
          <a:p>
            <a:r>
              <a:rPr lang="en-CA" sz="2800" b="1" i="1" dirty="0">
                <a:solidFill>
                  <a:srgbClr val="FFFF00"/>
                </a:solidFill>
              </a:rPr>
              <a:t>golf lessons at facilities</a:t>
            </a:r>
            <a:r>
              <a:rPr lang="en-CA" sz="2800" b="1" dirty="0">
                <a:solidFill>
                  <a:srgbClr val="FFFF00"/>
                </a:solidFill>
              </a:rPr>
              <a:t>.</a:t>
            </a:r>
          </a:p>
          <a:p>
            <a:endParaRPr lang="en-CA" sz="2800" b="1" dirty="0">
              <a:solidFill>
                <a:srgbClr val="FFFF00"/>
              </a:solidFill>
            </a:endParaRPr>
          </a:p>
          <a:p>
            <a:r>
              <a:rPr lang="en-CA" sz="2800" b="1" dirty="0">
                <a:solidFill>
                  <a:srgbClr val="FFFF00"/>
                </a:solidFill>
              </a:rPr>
              <a:t>My Motto: LEARN FIRST AND PLAY LATER. </a:t>
            </a:r>
          </a:p>
          <a:p>
            <a:r>
              <a:rPr lang="en-CA" sz="2800" b="1" dirty="0">
                <a:solidFill>
                  <a:srgbClr val="FFFF00"/>
                </a:solidFill>
              </a:rPr>
              <a:t>Knowledge is power. </a:t>
            </a:r>
          </a:p>
          <a:p>
            <a:endParaRPr lang="en-C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2591" y="0"/>
            <a:ext cx="3827819" cy="1408253"/>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337" y="159449"/>
            <a:ext cx="1458958" cy="647859"/>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9893" y="2306199"/>
            <a:ext cx="2375587" cy="3715661"/>
          </a:xfrm>
          <a:prstGeom prst="rect">
            <a:avLst/>
          </a:prstGeom>
        </p:spPr>
      </p:pic>
    </p:spTree>
    <p:extLst>
      <p:ext uri="{BB962C8B-B14F-4D97-AF65-F5344CB8AC3E}">
        <p14:creationId xmlns:p14="http://schemas.microsoft.com/office/powerpoint/2010/main" val="2493339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471" y="848496"/>
            <a:ext cx="11824478" cy="5724319"/>
          </a:xfrm>
        </p:spPr>
        <p:txBody>
          <a:bodyPr>
            <a:normAutofit fontScale="92500" lnSpcReduction="10000"/>
          </a:bodyPr>
          <a:lstStyle/>
          <a:p>
            <a:endParaRPr lang="en-CA" b="1" dirty="0"/>
          </a:p>
          <a:p>
            <a:r>
              <a:rPr lang="en-CA" sz="3000" b="1" u="sng" dirty="0">
                <a:solidFill>
                  <a:srgbClr val="FFFF00"/>
                </a:solidFill>
              </a:rPr>
              <a:t>Learning Golf:</a:t>
            </a:r>
            <a:r>
              <a:rPr lang="en-CA" sz="2400" b="1" u="sng" dirty="0">
                <a:solidFill>
                  <a:schemeClr val="bg1"/>
                </a:solidFill>
              </a:rPr>
              <a:t/>
            </a:r>
            <a:br>
              <a:rPr lang="en-CA" sz="2400" b="1" u="sng" dirty="0">
                <a:solidFill>
                  <a:schemeClr val="bg1"/>
                </a:solidFill>
              </a:rPr>
            </a:br>
            <a:endParaRPr lang="en-CA" sz="2400" b="1" u="sng" dirty="0">
              <a:solidFill>
                <a:schemeClr val="bg1"/>
              </a:solidFill>
            </a:endParaRPr>
          </a:p>
          <a:p>
            <a:r>
              <a:rPr lang="en-CA" sz="2400" b="1" dirty="0">
                <a:solidFill>
                  <a:srgbClr val="FFFF00"/>
                </a:solidFill>
              </a:rPr>
              <a:t>According to an ONLINE </a:t>
            </a:r>
            <a:r>
              <a:rPr lang="en-CA" sz="2400" b="1" dirty="0" err="1">
                <a:solidFill>
                  <a:srgbClr val="FFFF00"/>
                </a:solidFill>
              </a:rPr>
              <a:t>reseaRch</a:t>
            </a:r>
            <a:r>
              <a:rPr lang="en-CA" sz="2400" b="1" dirty="0">
                <a:solidFill>
                  <a:srgbClr val="FFFF00"/>
                </a:solidFill>
              </a:rPr>
              <a:t>, people are taking FEWER golf lessons today because of the following: </a:t>
            </a:r>
            <a:endParaRPr lang="en-CA" sz="2400" dirty="0">
              <a:solidFill>
                <a:srgbClr val="FFFF00"/>
              </a:solidFill>
            </a:endParaRPr>
          </a:p>
          <a:p>
            <a:pPr lvl="0"/>
            <a:r>
              <a:rPr lang="en-CA" sz="2400" b="1" dirty="0">
                <a:solidFill>
                  <a:schemeClr val="bg1"/>
                </a:solidFill>
              </a:rPr>
              <a:t>1- </a:t>
            </a:r>
            <a:r>
              <a:rPr lang="en-CA" sz="2400" b="1" dirty="0">
                <a:solidFill>
                  <a:srgbClr val="FFFF00"/>
                </a:solidFill>
              </a:rPr>
              <a:t>Time</a:t>
            </a:r>
            <a:r>
              <a:rPr lang="en-CA" sz="2400" b="1" dirty="0">
                <a:solidFill>
                  <a:schemeClr val="bg1"/>
                </a:solidFill>
              </a:rPr>
              <a:t> (people have less time to travel to facilities for golf lessons);</a:t>
            </a:r>
            <a:endParaRPr lang="en-CA" sz="2400" dirty="0">
              <a:solidFill>
                <a:schemeClr val="bg1"/>
              </a:solidFill>
            </a:endParaRPr>
          </a:p>
          <a:p>
            <a:pPr lvl="0"/>
            <a:r>
              <a:rPr lang="en-CA" sz="2400" b="1" dirty="0">
                <a:solidFill>
                  <a:schemeClr val="bg1"/>
                </a:solidFill>
              </a:rPr>
              <a:t>2- </a:t>
            </a:r>
            <a:r>
              <a:rPr lang="en-CA" sz="2400" b="1" dirty="0">
                <a:solidFill>
                  <a:srgbClr val="FFFF00"/>
                </a:solidFill>
              </a:rPr>
              <a:t>Money</a:t>
            </a:r>
            <a:r>
              <a:rPr lang="en-CA" sz="2400" b="1" dirty="0">
                <a:solidFill>
                  <a:schemeClr val="bg1"/>
                </a:solidFill>
              </a:rPr>
              <a:t> (Cost for a lesson in Canada is between $40 to $125 per hour depending on the location); and</a:t>
            </a:r>
            <a:endParaRPr lang="en-CA" sz="2400" dirty="0">
              <a:solidFill>
                <a:schemeClr val="bg1"/>
              </a:solidFill>
            </a:endParaRPr>
          </a:p>
          <a:p>
            <a:pPr lvl="0"/>
            <a:r>
              <a:rPr lang="en-CA" sz="2400" b="1" dirty="0">
                <a:solidFill>
                  <a:schemeClr val="bg1"/>
                </a:solidFill>
              </a:rPr>
              <a:t>3- </a:t>
            </a:r>
            <a:r>
              <a:rPr lang="en-CA" sz="2400" b="1" dirty="0">
                <a:solidFill>
                  <a:srgbClr val="FFFF00"/>
                </a:solidFill>
              </a:rPr>
              <a:t>intimidated or afraid </a:t>
            </a:r>
            <a:r>
              <a:rPr lang="en-CA" sz="2400" b="1" dirty="0">
                <a:solidFill>
                  <a:schemeClr val="bg1"/>
                </a:solidFill>
              </a:rPr>
              <a:t>to APPROACH a PGA Professional FOR LESSONS.</a:t>
            </a:r>
            <a:br>
              <a:rPr lang="en-CA" sz="2400" b="1" dirty="0">
                <a:solidFill>
                  <a:schemeClr val="bg1"/>
                </a:solidFill>
              </a:rPr>
            </a:br>
            <a:endParaRPr lang="en-CA" sz="2400" b="1" dirty="0">
              <a:solidFill>
                <a:schemeClr val="bg1"/>
              </a:solidFill>
            </a:endParaRPr>
          </a:p>
          <a:p>
            <a:r>
              <a:rPr lang="en-CA" sz="2100" b="1" dirty="0">
                <a:solidFill>
                  <a:srgbClr val="FFFF00"/>
                </a:solidFill>
              </a:rPr>
              <a:t>approximately 3 to 10 lessons are given to students during THE Season. </a:t>
            </a:r>
            <a:endParaRPr lang="en-CA" sz="2100" dirty="0">
              <a:solidFill>
                <a:srgbClr val="FFFF00"/>
              </a:solidFill>
            </a:endParaRPr>
          </a:p>
          <a:p>
            <a:r>
              <a:rPr lang="en-CA" sz="2100" b="1" dirty="0">
                <a:solidFill>
                  <a:srgbClr val="FFFF00"/>
                </a:solidFill>
              </a:rPr>
              <a:t>If you were given 3 to 10 piano lessons, would you be considered a good piano PLAYER?</a:t>
            </a:r>
            <a:endParaRPr lang="en-CA" sz="2100" dirty="0">
              <a:solidFill>
                <a:srgbClr val="FFFF00"/>
              </a:solidFill>
            </a:endParaRPr>
          </a:p>
          <a:p>
            <a:r>
              <a:rPr lang="en-CA" sz="2100" b="1" dirty="0">
                <a:solidFill>
                  <a:srgbClr val="FFFF00"/>
                </a:solidFill>
              </a:rPr>
              <a:t>Learning golf is an ongoing process, But how are you going to receive this knowledge?</a:t>
            </a:r>
            <a:endParaRPr lang="en-CA" sz="2100" dirty="0">
              <a:solidFill>
                <a:srgbClr val="FFFF00"/>
              </a:solidFill>
            </a:endParaRPr>
          </a:p>
          <a:p>
            <a:r>
              <a:rPr lang="en-CA" sz="2100" b="1" dirty="0">
                <a:solidFill>
                  <a:srgbClr val="FFFF00"/>
                </a:solidFill>
              </a:rPr>
              <a:t>Searching online is predictable but finding a Step by Step program is quite a challenge. </a:t>
            </a:r>
            <a:endParaRPr lang="en-CA" sz="2100" dirty="0">
              <a:solidFill>
                <a:srgbClr val="FFFF00"/>
              </a:solidFill>
            </a:endParaRPr>
          </a:p>
          <a:p>
            <a:pPr lvl="0"/>
            <a:endParaRPr lang="en-CA" sz="2400" dirty="0">
              <a:solidFill>
                <a:schemeClr val="bg1"/>
              </a:solidFill>
            </a:endParaRPr>
          </a:p>
          <a:p>
            <a:endParaRPr lang="en-CA" sz="2400" b="1"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817" y="-145417"/>
            <a:ext cx="4009142" cy="146893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337" y="159449"/>
            <a:ext cx="1458958" cy="647859"/>
          </a:xfrm>
          <a:prstGeom prst="rect">
            <a:avLst/>
          </a:prstGeom>
        </p:spPr>
      </p:pic>
    </p:spTree>
    <p:extLst>
      <p:ext uri="{BB962C8B-B14F-4D97-AF65-F5344CB8AC3E}">
        <p14:creationId xmlns:p14="http://schemas.microsoft.com/office/powerpoint/2010/main" val="322210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4979" y="0"/>
            <a:ext cx="11678970" cy="6857999"/>
          </a:xfrm>
        </p:spPr>
        <p:txBody>
          <a:bodyPr>
            <a:normAutofit fontScale="25000" lnSpcReduction="20000"/>
          </a:bodyPr>
          <a:lstStyle/>
          <a:p>
            <a:endParaRPr lang="en-CA" b="1" dirty="0"/>
          </a:p>
          <a:p>
            <a:r>
              <a:rPr lang="en-CA" sz="4400" b="1" dirty="0">
                <a:solidFill>
                  <a:srgbClr val="FFFF00"/>
                </a:solidFill>
              </a:rPr>
              <a:t>                                            </a:t>
            </a:r>
          </a:p>
          <a:p>
            <a:r>
              <a:rPr lang="en-CA" sz="4400" b="1" dirty="0">
                <a:solidFill>
                  <a:srgbClr val="FFFF00"/>
                </a:solidFill>
              </a:rPr>
              <a:t>				</a:t>
            </a:r>
            <a:r>
              <a:rPr lang="en-CA" sz="14400" b="1" dirty="0">
                <a:solidFill>
                  <a:srgbClr val="FFFF00"/>
                </a:solidFill>
              </a:rPr>
              <a:t>the Market:</a:t>
            </a:r>
          </a:p>
          <a:p>
            <a:r>
              <a:rPr lang="en-CA" sz="8000" b="1" dirty="0">
                <a:solidFill>
                  <a:srgbClr val="FFFF00"/>
                </a:solidFill>
              </a:rPr>
              <a:t>According to A STUDY made BY THE </a:t>
            </a:r>
            <a:r>
              <a:rPr lang="en-CA" sz="8000" b="1" dirty="0">
                <a:solidFill>
                  <a:schemeClr val="bg1"/>
                </a:solidFill>
              </a:rPr>
              <a:t>National Allied Golf </a:t>
            </a:r>
            <a:r>
              <a:rPr lang="en-CA" sz="8000" b="1" dirty="0" err="1">
                <a:solidFill>
                  <a:schemeClr val="bg1"/>
                </a:solidFill>
              </a:rPr>
              <a:t>AssociationS</a:t>
            </a:r>
            <a:r>
              <a:rPr lang="en-CA" sz="8000" b="1" dirty="0">
                <a:solidFill>
                  <a:schemeClr val="bg1"/>
                </a:solidFill>
              </a:rPr>
              <a:t> </a:t>
            </a:r>
            <a:r>
              <a:rPr lang="en-CA" sz="8000" b="1" dirty="0">
                <a:solidFill>
                  <a:srgbClr val="FFFF00"/>
                </a:solidFill>
              </a:rPr>
              <a:t>(NAGA), </a:t>
            </a:r>
          </a:p>
          <a:p>
            <a:r>
              <a:rPr lang="en-CA" sz="8000" b="1" dirty="0">
                <a:solidFill>
                  <a:srgbClr val="FFFF00"/>
                </a:solidFill>
                <a:sym typeface="Symbol" panose="05050102010706020507" pitchFamily="18" charset="2"/>
              </a:rPr>
              <a:t></a:t>
            </a:r>
            <a:r>
              <a:rPr lang="en-CA" sz="8000" b="1" dirty="0">
                <a:solidFill>
                  <a:srgbClr val="FFFF00"/>
                </a:solidFill>
              </a:rPr>
              <a:t> 6 million Canadians play golf each year;</a:t>
            </a:r>
          </a:p>
          <a:p>
            <a:r>
              <a:rPr lang="en-CA" sz="8000" b="1" dirty="0">
                <a:solidFill>
                  <a:srgbClr val="FFFF00"/>
                </a:solidFill>
              </a:rPr>
              <a:t> </a:t>
            </a:r>
            <a:r>
              <a:rPr lang="en-CA" sz="8000" b="1" dirty="0">
                <a:solidFill>
                  <a:srgbClr val="FFFF00"/>
                </a:solidFill>
                <a:sym typeface="Symbol" panose="05050102010706020507" pitchFamily="18" charset="2"/>
              </a:rPr>
              <a:t></a:t>
            </a:r>
            <a:r>
              <a:rPr lang="en-CA" sz="8000" b="1" dirty="0">
                <a:solidFill>
                  <a:srgbClr val="FFFF00"/>
                </a:solidFill>
              </a:rPr>
              <a:t> Golf is the number 1 recreational activity in Canada, played by more Canadians than hockey and soccer; </a:t>
            </a:r>
          </a:p>
          <a:p>
            <a:r>
              <a:rPr lang="en-CA" sz="8000" b="1" dirty="0">
                <a:solidFill>
                  <a:srgbClr val="FFFF00"/>
                </a:solidFill>
                <a:sym typeface="Symbol" panose="05050102010706020507" pitchFamily="18" charset="2"/>
              </a:rPr>
              <a:t></a:t>
            </a:r>
            <a:r>
              <a:rPr lang="en-CA" sz="8000" b="1" dirty="0">
                <a:solidFill>
                  <a:srgbClr val="FFFF00"/>
                </a:solidFill>
              </a:rPr>
              <a:t> 60 million rounds of golf were played in 2013 by Canadians. </a:t>
            </a:r>
          </a:p>
          <a:p>
            <a:r>
              <a:rPr lang="en-CA" sz="8000" b="1" dirty="0">
                <a:solidFill>
                  <a:srgbClr val="FFFF00"/>
                </a:solidFill>
                <a:sym typeface="Symbol" panose="05050102010706020507" pitchFamily="18" charset="2"/>
              </a:rPr>
              <a:t></a:t>
            </a:r>
            <a:r>
              <a:rPr lang="en-CA" sz="8000" b="1" dirty="0">
                <a:solidFill>
                  <a:srgbClr val="FFFF00"/>
                </a:solidFill>
              </a:rPr>
              <a:t> The golf industry in Canada accounts for about $19.7 billion in spending on: </a:t>
            </a:r>
          </a:p>
          <a:p>
            <a:pPr lvl="0"/>
            <a:r>
              <a:rPr lang="en-CA" sz="8000" b="1" dirty="0">
                <a:solidFill>
                  <a:srgbClr val="FFFF00"/>
                </a:solidFill>
              </a:rPr>
              <a:t>    -Memberships and green fees ($5.0 billion); </a:t>
            </a:r>
          </a:p>
          <a:p>
            <a:pPr lvl="0"/>
            <a:r>
              <a:rPr lang="en-CA" sz="8000" b="1" dirty="0">
                <a:solidFill>
                  <a:srgbClr val="FFFF00"/>
                </a:solidFill>
              </a:rPr>
              <a:t>    -Golf equipment ($3.2 billion); </a:t>
            </a:r>
          </a:p>
          <a:p>
            <a:pPr lvl="0"/>
            <a:r>
              <a:rPr lang="en-CA" sz="8000" b="1" dirty="0">
                <a:solidFill>
                  <a:srgbClr val="FFFF00"/>
                </a:solidFill>
              </a:rPr>
              <a:t>    -Golf apparel ($0.9 billion); </a:t>
            </a:r>
          </a:p>
          <a:p>
            <a:pPr lvl="0"/>
            <a:r>
              <a:rPr lang="en-CA" sz="8000" b="1" dirty="0">
                <a:solidFill>
                  <a:srgbClr val="FFFF00"/>
                </a:solidFill>
              </a:rPr>
              <a:t>    -Charitable contributions at events ($0.5 billion); </a:t>
            </a:r>
          </a:p>
          <a:p>
            <a:pPr lvl="0"/>
            <a:r>
              <a:rPr lang="en-CA" sz="8000" b="1" dirty="0">
                <a:solidFill>
                  <a:srgbClr val="FFFF00"/>
                </a:solidFill>
              </a:rPr>
              <a:t>    -Spending by Canadian golfers on other golf related spending (such as instructions, publications, pay TV, transportation, etc.) ($2.5 billion);</a:t>
            </a:r>
          </a:p>
          <a:p>
            <a:pPr lvl="0"/>
            <a:r>
              <a:rPr lang="en-CA" sz="8000" b="1" u="sng" dirty="0">
                <a:solidFill>
                  <a:srgbClr val="FFFF00"/>
                </a:solidFill>
              </a:rPr>
              <a:t>These are figures for Canada only.  The figures for the us would probably be 100 times more</a:t>
            </a:r>
            <a:r>
              <a:rPr lang="en-CA" sz="8000" dirty="0">
                <a:solidFill>
                  <a:srgbClr val="FFFF00"/>
                </a:solidFill>
              </a:rPr>
              <a:t>.</a:t>
            </a:r>
          </a:p>
          <a:p>
            <a:r>
              <a:rPr lang="en-CA" sz="8000" dirty="0">
                <a:solidFill>
                  <a:srgbClr val="FFFF00"/>
                </a:solidFill>
              </a:rPr>
              <a:t>“Among the population of approximately 5.7 million golfers, the number of people entering the game is equal to the number of people leaving the game </a:t>
            </a:r>
            <a:r>
              <a:rPr lang="en-CA" sz="8000" b="1" dirty="0">
                <a:solidFill>
                  <a:srgbClr val="FFFF00"/>
                </a:solidFill>
              </a:rPr>
              <a:t>(18% or approximately 1.026 million people).</a:t>
            </a:r>
            <a:endParaRPr lang="en-CA" sz="8000" dirty="0">
              <a:solidFill>
                <a:srgbClr val="FFFF00"/>
              </a:solidFill>
            </a:endParaRPr>
          </a:p>
          <a:p>
            <a:r>
              <a:rPr lang="en-CA" sz="7200" b="1" dirty="0">
                <a:solidFill>
                  <a:schemeClr val="bg1"/>
                </a:solidFill>
              </a:rPr>
              <a:t/>
            </a:r>
            <a:br>
              <a:rPr lang="en-CA" sz="7200" b="1" dirty="0">
                <a:solidFill>
                  <a:schemeClr val="bg1"/>
                </a:solidFill>
              </a:rPr>
            </a:br>
            <a:endParaRPr lang="en-CA" sz="7200" b="1" dirty="0">
              <a:solidFill>
                <a:srgbClr val="FFFF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652" y="-111843"/>
            <a:ext cx="3419061" cy="119044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337" y="159449"/>
            <a:ext cx="1458958" cy="647859"/>
          </a:xfrm>
          <a:prstGeom prst="rect">
            <a:avLst/>
          </a:prstGeom>
        </p:spPr>
      </p:pic>
    </p:spTree>
    <p:extLst>
      <p:ext uri="{BB962C8B-B14F-4D97-AF65-F5344CB8AC3E}">
        <p14:creationId xmlns:p14="http://schemas.microsoft.com/office/powerpoint/2010/main" val="326647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263" y="1590882"/>
            <a:ext cx="10255248" cy="5173362"/>
          </a:xfrm>
        </p:spPr>
        <p:txBody>
          <a:bodyPr>
            <a:normAutofit/>
          </a:bodyPr>
          <a:lstStyle/>
          <a:p>
            <a:endParaRPr lang="en-CA" b="1" dirty="0"/>
          </a:p>
          <a:p>
            <a:r>
              <a:rPr lang="en-CA" sz="2400" b="1" dirty="0">
                <a:solidFill>
                  <a:srgbClr val="FFFF00"/>
                </a:solidFill>
              </a:rPr>
              <a:t>MY BUSINESS </a:t>
            </a:r>
            <a:r>
              <a:rPr lang="en-CA" sz="2400" b="1" dirty="0" err="1">
                <a:solidFill>
                  <a:srgbClr val="FFFF00"/>
                </a:solidFill>
              </a:rPr>
              <a:t>REFLEcts</a:t>
            </a:r>
            <a:r>
              <a:rPr lang="en-CA" sz="2400" b="1" dirty="0">
                <a:solidFill>
                  <a:srgbClr val="FFFF00"/>
                </a:solidFill>
              </a:rPr>
              <a:t> MY WEBSITE NAME.</a:t>
            </a:r>
            <a:br>
              <a:rPr lang="en-CA" sz="2400" b="1" dirty="0">
                <a:solidFill>
                  <a:srgbClr val="FFFF00"/>
                </a:solidFill>
              </a:rPr>
            </a:br>
            <a:r>
              <a:rPr lang="en-CA" sz="1800" b="1" u="sng" dirty="0"/>
              <a:t>TEACHING GOLF ONLINE.COM</a:t>
            </a:r>
            <a:r>
              <a:rPr lang="en-CA" sz="1800" b="1" dirty="0"/>
              <a:t> IS my website offering</a:t>
            </a:r>
            <a:br>
              <a:rPr lang="en-CA" sz="1800" b="1" dirty="0"/>
            </a:br>
            <a:r>
              <a:rPr lang="en-CA" sz="1800" b="1" dirty="0"/>
              <a:t>a STEP BY STEP HOME LEARNING GOLF PROGRAM. </a:t>
            </a:r>
          </a:p>
          <a:p>
            <a:endParaRPr lang="en-CA" b="1" dirty="0"/>
          </a:p>
          <a:p>
            <a:r>
              <a:rPr lang="en-CA" b="1" i="1" dirty="0">
                <a:solidFill>
                  <a:srgbClr val="FFFF00"/>
                </a:solidFill>
              </a:rPr>
              <a:t>I have always believed that if you can take PIANO </a:t>
            </a:r>
            <a:r>
              <a:rPr lang="en-CA" b="1" i="1" dirty="0" err="1">
                <a:solidFill>
                  <a:srgbClr val="FFFF00"/>
                </a:solidFill>
              </a:rPr>
              <a:t>lessonS</a:t>
            </a:r>
            <a:r>
              <a:rPr lang="en-CA" b="1" i="1" dirty="0">
                <a:solidFill>
                  <a:srgbClr val="FFFF00"/>
                </a:solidFill>
              </a:rPr>
              <a:t> online, you should also be able to take golf lessons online. </a:t>
            </a:r>
          </a:p>
          <a:p>
            <a:r>
              <a:rPr lang="en-CA" i="1" dirty="0"/>
              <a:t> </a:t>
            </a:r>
          </a:p>
          <a:p>
            <a:r>
              <a:rPr lang="en-CA" b="1" dirty="0">
                <a:solidFill>
                  <a:schemeClr val="bg1"/>
                </a:solidFill>
              </a:rPr>
              <a:t>My program includes the following:</a:t>
            </a:r>
            <a:endParaRPr lang="en-CA" dirty="0">
              <a:solidFill>
                <a:schemeClr val="bg1"/>
              </a:solidFill>
            </a:endParaRPr>
          </a:p>
          <a:p>
            <a:pPr marL="342900" indent="-342900">
              <a:buFont typeface="Arial" panose="020B0604020202020204" pitchFamily="34" charset="0"/>
              <a:buChar char="•"/>
            </a:pPr>
            <a:r>
              <a:rPr lang="en-CA" b="1" dirty="0">
                <a:solidFill>
                  <a:srgbClr val="FFFF00"/>
                </a:solidFill>
              </a:rPr>
              <a:t>Access to interactive </a:t>
            </a:r>
            <a:r>
              <a:rPr lang="en-CA" b="1" dirty="0" err="1">
                <a:solidFill>
                  <a:srgbClr val="FFFF00"/>
                </a:solidFill>
              </a:rPr>
              <a:t>ebooks</a:t>
            </a:r>
            <a:r>
              <a:rPr lang="en-CA" b="1" dirty="0">
                <a:solidFill>
                  <a:srgbClr val="FFFF00"/>
                </a:solidFill>
              </a:rPr>
              <a:t> that covers the entire program;</a:t>
            </a:r>
          </a:p>
          <a:p>
            <a:pPr marL="342900" indent="-342900">
              <a:buFont typeface="Arial" panose="020B0604020202020204" pitchFamily="34" charset="0"/>
              <a:buChar char="•"/>
            </a:pPr>
            <a:r>
              <a:rPr lang="en-CA" b="1" dirty="0">
                <a:solidFill>
                  <a:srgbClr val="FFFF00"/>
                </a:solidFill>
              </a:rPr>
              <a:t>Golf lessons sent via email delivery to your inbox every 2 days; and</a:t>
            </a:r>
          </a:p>
          <a:p>
            <a:pPr marL="342900" indent="-342900">
              <a:buFont typeface="Arial" panose="020B0604020202020204" pitchFamily="34" charset="0"/>
              <a:buChar char="•"/>
            </a:pPr>
            <a:r>
              <a:rPr lang="en-CA" b="1" dirty="0">
                <a:solidFill>
                  <a:srgbClr val="FFFF00"/>
                </a:solidFill>
              </a:rPr>
              <a:t>Accessible on all devices (computer, phone and tablet).</a:t>
            </a:r>
          </a:p>
          <a:p>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2064" y="217597"/>
            <a:ext cx="3835447" cy="132999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947" y="3965418"/>
            <a:ext cx="979402" cy="97940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1165" y="-33457"/>
            <a:ext cx="3564835" cy="127413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537" y="1601428"/>
            <a:ext cx="3207623" cy="145946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337" y="159449"/>
            <a:ext cx="1458958" cy="647859"/>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1503" y="1601428"/>
            <a:ext cx="2049265" cy="2011866"/>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33686" y="4014494"/>
            <a:ext cx="1977082" cy="1860651"/>
          </a:xfrm>
          <a:prstGeom prst="rect">
            <a:avLst/>
          </a:prstGeom>
        </p:spPr>
      </p:pic>
    </p:spTree>
    <p:extLst>
      <p:ext uri="{BB962C8B-B14F-4D97-AF65-F5344CB8AC3E}">
        <p14:creationId xmlns:p14="http://schemas.microsoft.com/office/powerpoint/2010/main" val="145066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2356" y="125147"/>
            <a:ext cx="2478075" cy="5227045"/>
          </a:xfrm>
          <a:prstGeom prst="rect">
            <a:avLst/>
          </a:prstGeom>
        </p:spPr>
      </p:pic>
      <p:sp>
        <p:nvSpPr>
          <p:cNvPr id="8" name="TextBox 7"/>
          <p:cNvSpPr txBox="1"/>
          <p:nvPr/>
        </p:nvSpPr>
        <p:spPr>
          <a:xfrm>
            <a:off x="6328371" y="1204662"/>
            <a:ext cx="5450186" cy="3477875"/>
          </a:xfrm>
          <a:prstGeom prst="rect">
            <a:avLst/>
          </a:prstGeom>
          <a:noFill/>
        </p:spPr>
        <p:txBody>
          <a:bodyPr wrap="square" rtlCol="0">
            <a:spAutoFit/>
          </a:bodyPr>
          <a:lstStyle/>
          <a:p>
            <a:r>
              <a:rPr lang="en-CA" sz="2000" b="1" dirty="0">
                <a:solidFill>
                  <a:srgbClr val="FFFF00"/>
                </a:solidFill>
              </a:rPr>
              <a:t>Over 20 hours of golf instructions are provided, including images, videos, educational drills and exercises for anyone to learn within the comfort of their home or at their golf facility. </a:t>
            </a:r>
          </a:p>
          <a:p>
            <a:endParaRPr lang="en-CA" sz="2000" b="1" dirty="0">
              <a:solidFill>
                <a:srgbClr val="FFFF00"/>
              </a:solidFill>
            </a:endParaRPr>
          </a:p>
          <a:p>
            <a:r>
              <a:rPr lang="en-CA" sz="2000" b="1" dirty="0">
                <a:solidFill>
                  <a:srgbClr val="FFFF00"/>
                </a:solidFill>
              </a:rPr>
              <a:t>Over 20 lessons will be sent to you, 1 lesson every 2 days. Every lesson is approximately 1 hour in length including images, videos, educational drills and exercises.</a:t>
            </a:r>
            <a:endParaRPr lang="en-CA" sz="1600" dirty="0"/>
          </a:p>
        </p:txBody>
      </p:sp>
      <p:sp>
        <p:nvSpPr>
          <p:cNvPr id="13" name="TextBox 12"/>
          <p:cNvSpPr txBox="1"/>
          <p:nvPr/>
        </p:nvSpPr>
        <p:spPr>
          <a:xfrm>
            <a:off x="7007873" y="4709188"/>
            <a:ext cx="4091185" cy="523220"/>
          </a:xfrm>
          <a:prstGeom prst="rect">
            <a:avLst/>
          </a:prstGeom>
          <a:noFill/>
        </p:spPr>
        <p:txBody>
          <a:bodyPr wrap="none" rtlCol="0">
            <a:spAutoFit/>
          </a:bodyPr>
          <a:lstStyle/>
          <a:p>
            <a:pPr algn="ctr"/>
            <a:r>
              <a:rPr lang="en-CA" sz="2800" b="1" dirty="0">
                <a:solidFill>
                  <a:srgbClr val="FFFF00"/>
                </a:solidFill>
              </a:rPr>
              <a:t>KNOWLEDGE IS POWER</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7878" y="-28746"/>
            <a:ext cx="3575181" cy="116784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5185" y="5297974"/>
            <a:ext cx="5316559" cy="1376133"/>
          </a:xfrm>
          <a:prstGeom prst="rect">
            <a:avLst/>
          </a:prstGeom>
        </p:spPr>
      </p:pic>
      <p:sp>
        <p:nvSpPr>
          <p:cNvPr id="16" name="TextBox 15"/>
          <p:cNvSpPr txBox="1"/>
          <p:nvPr/>
        </p:nvSpPr>
        <p:spPr>
          <a:xfrm>
            <a:off x="102343" y="1650937"/>
            <a:ext cx="3653564" cy="3416320"/>
          </a:xfrm>
          <a:prstGeom prst="rect">
            <a:avLst/>
          </a:prstGeom>
          <a:noFill/>
        </p:spPr>
        <p:txBody>
          <a:bodyPr wrap="none" rtlCol="0">
            <a:spAutoFit/>
          </a:bodyPr>
          <a:lstStyle/>
          <a:p>
            <a:r>
              <a:rPr lang="en-CA" b="1" dirty="0"/>
              <a:t>Step by Step Learning:</a:t>
            </a:r>
            <a:endParaRPr lang="en-CA" dirty="0"/>
          </a:p>
          <a:p>
            <a:r>
              <a:rPr lang="en-CA" b="1" dirty="0"/>
              <a:t> </a:t>
            </a:r>
            <a:endParaRPr lang="en-CA" dirty="0"/>
          </a:p>
          <a:p>
            <a:r>
              <a:rPr lang="en-CA" b="1" dirty="0"/>
              <a:t>Step 1: The Set up;</a:t>
            </a:r>
            <a:endParaRPr lang="en-CA" dirty="0"/>
          </a:p>
          <a:p>
            <a:r>
              <a:rPr lang="en-CA" b="1" dirty="0"/>
              <a:t>Step 2: Swing 1: The Full Swing;</a:t>
            </a:r>
            <a:endParaRPr lang="en-CA" dirty="0"/>
          </a:p>
          <a:p>
            <a:r>
              <a:rPr lang="en-CA" b="1" dirty="0"/>
              <a:t>Step 3,4,5,6: The other 4 swings.</a:t>
            </a:r>
            <a:br>
              <a:rPr lang="en-CA" b="1" dirty="0"/>
            </a:br>
            <a:r>
              <a:rPr lang="en-CA" b="1" dirty="0"/>
              <a:t>Putting, Chipping, Pitching and </a:t>
            </a:r>
            <a:br>
              <a:rPr lang="en-CA" b="1" dirty="0"/>
            </a:br>
            <a:r>
              <a:rPr lang="en-CA" b="1" dirty="0"/>
              <a:t>Bunker Play;</a:t>
            </a:r>
            <a:endParaRPr lang="en-CA" dirty="0"/>
          </a:p>
          <a:p>
            <a:r>
              <a:rPr lang="en-CA" b="1" dirty="0"/>
              <a:t>Step 7: Mental Side;</a:t>
            </a:r>
            <a:endParaRPr lang="en-CA" dirty="0"/>
          </a:p>
          <a:p>
            <a:r>
              <a:rPr lang="en-CA" b="1" dirty="0"/>
              <a:t>Step 8: Strategies;</a:t>
            </a:r>
            <a:endParaRPr lang="en-CA" dirty="0"/>
          </a:p>
          <a:p>
            <a:r>
              <a:rPr lang="en-CA" b="1" dirty="0"/>
              <a:t>Step 9: Plan to practice; and</a:t>
            </a:r>
            <a:endParaRPr lang="en-CA" dirty="0"/>
          </a:p>
          <a:p>
            <a:r>
              <a:rPr lang="en-CA" b="1" dirty="0"/>
              <a:t>Step 10: Coaching (Video </a:t>
            </a:r>
            <a:br>
              <a:rPr lang="en-CA" b="1" dirty="0"/>
            </a:br>
            <a:r>
              <a:rPr lang="en-CA" b="1" dirty="0"/>
              <a:t>Analysis…)</a:t>
            </a:r>
            <a:endParaRPr lang="en-CA" dirty="0"/>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337" y="159449"/>
            <a:ext cx="1458958" cy="647859"/>
          </a:xfrm>
          <a:prstGeom prst="rect">
            <a:avLst/>
          </a:prstGeom>
        </p:spPr>
      </p:pic>
    </p:spTree>
    <p:extLst>
      <p:ext uri="{BB962C8B-B14F-4D97-AF65-F5344CB8AC3E}">
        <p14:creationId xmlns:p14="http://schemas.microsoft.com/office/powerpoint/2010/main" val="3213663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9670" y="-72796"/>
            <a:ext cx="3387311" cy="1309499"/>
          </a:xfrm>
          <a:prstGeom prst="rect">
            <a:avLst/>
          </a:prstGeom>
        </p:spPr>
      </p:pic>
      <p:sp>
        <p:nvSpPr>
          <p:cNvPr id="4" name="TextBox 3"/>
          <p:cNvSpPr txBox="1"/>
          <p:nvPr/>
        </p:nvSpPr>
        <p:spPr>
          <a:xfrm>
            <a:off x="377227" y="405875"/>
            <a:ext cx="6847357" cy="1938992"/>
          </a:xfrm>
          <a:prstGeom prst="rect">
            <a:avLst/>
          </a:prstGeom>
          <a:noFill/>
        </p:spPr>
        <p:txBody>
          <a:bodyPr wrap="square" rtlCol="0">
            <a:spAutoFit/>
          </a:bodyPr>
          <a:lstStyle/>
          <a:p>
            <a:endParaRPr lang="en-CA" sz="2400" b="1" dirty="0">
              <a:solidFill>
                <a:srgbClr val="FFFF00"/>
              </a:solidFill>
            </a:endParaRPr>
          </a:p>
          <a:p>
            <a:endParaRPr lang="en-CA" sz="2400" b="1" dirty="0">
              <a:solidFill>
                <a:srgbClr val="FFFF00"/>
              </a:solidFill>
            </a:endParaRPr>
          </a:p>
          <a:p>
            <a:r>
              <a:rPr lang="en-CA" sz="2400" b="1" dirty="0">
                <a:solidFill>
                  <a:srgbClr val="FFFF00"/>
                </a:solidFill>
              </a:rPr>
              <a:t>PURCHASE THE “5 SWING GOLF PROGRAM”</a:t>
            </a:r>
          </a:p>
          <a:p>
            <a:r>
              <a:rPr lang="en-CA" sz="2400" b="1" dirty="0">
                <a:solidFill>
                  <a:srgbClr val="FFFF00"/>
                </a:solidFill>
              </a:rPr>
              <a:t>ONLINE, AS A GIFT FOR YOURSELF OR A FRIEND AT MY WEBSITE CALLED:</a:t>
            </a:r>
          </a:p>
        </p:txBody>
      </p:sp>
      <p:sp>
        <p:nvSpPr>
          <p:cNvPr id="15" name="TextBox 14"/>
          <p:cNvSpPr txBox="1"/>
          <p:nvPr/>
        </p:nvSpPr>
        <p:spPr>
          <a:xfrm>
            <a:off x="226337" y="2403882"/>
            <a:ext cx="7685211" cy="400110"/>
          </a:xfrm>
          <a:prstGeom prst="rect">
            <a:avLst/>
          </a:prstGeom>
          <a:noFill/>
        </p:spPr>
        <p:txBody>
          <a:bodyPr wrap="square" rtlCol="0">
            <a:spAutoFit/>
          </a:bodyPr>
          <a:lstStyle/>
          <a:p>
            <a:r>
              <a:rPr lang="en-CA" b="1" dirty="0">
                <a:solidFill>
                  <a:srgbClr val="FFFF00"/>
                </a:solidFill>
              </a:rPr>
              <a:t> </a:t>
            </a:r>
            <a:r>
              <a:rPr lang="en-CA" b="1" dirty="0">
                <a:solidFill>
                  <a:srgbClr val="0070C0"/>
                </a:solidFill>
                <a:hlinkClick r:id="rId3"/>
              </a:rPr>
              <a:t> </a:t>
            </a:r>
            <a:r>
              <a:rPr lang="en-CA" sz="2000" b="1" u="sng" dirty="0">
                <a:solidFill>
                  <a:srgbClr val="0070C0"/>
                </a:solidFill>
                <a:hlinkClick r:id="rId3"/>
              </a:rPr>
              <a:t>WWW.TEACHINGGOLFONLINE.COM.  </a:t>
            </a:r>
            <a:endParaRPr lang="en-CA" u="sng" dirty="0">
              <a:solidFill>
                <a:srgbClr val="0070C0"/>
              </a:solidFill>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2250" y="1715739"/>
            <a:ext cx="3762523" cy="1707071"/>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7276" y="3639493"/>
            <a:ext cx="3189373" cy="2682037"/>
          </a:xfrm>
          <a:prstGeom prst="rect">
            <a:avLst/>
          </a:prstGeom>
        </p:spPr>
      </p:pic>
      <p:sp>
        <p:nvSpPr>
          <p:cNvPr id="19" name="Rectangle 18"/>
          <p:cNvSpPr/>
          <p:nvPr/>
        </p:nvSpPr>
        <p:spPr>
          <a:xfrm>
            <a:off x="377227" y="4664353"/>
            <a:ext cx="8060050" cy="830997"/>
          </a:xfrm>
          <a:prstGeom prst="rect">
            <a:avLst/>
          </a:prstGeom>
        </p:spPr>
        <p:txBody>
          <a:bodyPr wrap="square">
            <a:spAutoFit/>
          </a:bodyPr>
          <a:lstStyle/>
          <a:p>
            <a:r>
              <a:rPr lang="en-CA" sz="2400" b="1" dirty="0">
                <a:solidFill>
                  <a:srgbClr val="FFFF00"/>
                </a:solidFill>
                <a:latin typeface="Antic Slab"/>
              </a:rPr>
              <a:t>THIS GIFT OF GOLF WILL BE SENT, BY EMAIL DELIVERY, TO YOURSELF OR A FRIEND ON YOUR BEHALF.</a:t>
            </a:r>
            <a:endParaRPr lang="en-CA" sz="2400" b="0" i="0" dirty="0">
              <a:solidFill>
                <a:srgbClr val="FFFF00"/>
              </a:solidFill>
              <a:effectLst/>
              <a:latin typeface="Antic Slab"/>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337" y="159449"/>
            <a:ext cx="1458958" cy="647859"/>
          </a:xfrm>
          <a:prstGeom prst="rect">
            <a:avLst/>
          </a:prstGeom>
        </p:spPr>
      </p:pic>
    </p:spTree>
    <p:extLst>
      <p:ext uri="{BB962C8B-B14F-4D97-AF65-F5344CB8AC3E}">
        <p14:creationId xmlns:p14="http://schemas.microsoft.com/office/powerpoint/2010/main" val="2974029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27976" y="405875"/>
            <a:ext cx="3764172" cy="461665"/>
          </a:xfrm>
          <a:prstGeom prst="rect">
            <a:avLst/>
          </a:prstGeom>
          <a:noFill/>
        </p:spPr>
        <p:txBody>
          <a:bodyPr wrap="none" rtlCol="0">
            <a:spAutoFit/>
          </a:bodyPr>
          <a:lstStyle/>
          <a:p>
            <a:r>
              <a:rPr lang="en-CA" sz="2400" b="1" dirty="0">
                <a:solidFill>
                  <a:srgbClr val="FFFF00"/>
                </a:solidFill>
              </a:rPr>
              <a:t>PURCHASING IN STORES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096" y="1354841"/>
            <a:ext cx="1788168" cy="247612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0114" y="1378470"/>
            <a:ext cx="1729213" cy="233017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9133" y="1616040"/>
            <a:ext cx="4732836" cy="30760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5025" y="1523325"/>
            <a:ext cx="2501824" cy="167254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4658" y="3364357"/>
            <a:ext cx="2432191" cy="1366840"/>
          </a:xfrm>
          <a:prstGeom prst="rect">
            <a:avLst/>
          </a:prstGeom>
        </p:spPr>
      </p:pic>
      <p:sp>
        <p:nvSpPr>
          <p:cNvPr id="15" name="TextBox 14"/>
          <p:cNvSpPr txBox="1"/>
          <p:nvPr/>
        </p:nvSpPr>
        <p:spPr>
          <a:xfrm>
            <a:off x="226337" y="4692109"/>
            <a:ext cx="11503470" cy="2308324"/>
          </a:xfrm>
          <a:prstGeom prst="rect">
            <a:avLst/>
          </a:prstGeom>
          <a:noFill/>
        </p:spPr>
        <p:txBody>
          <a:bodyPr wrap="none" rtlCol="0">
            <a:spAutoFit/>
          </a:bodyPr>
          <a:lstStyle/>
          <a:p>
            <a:r>
              <a:rPr lang="en-CA" b="1" dirty="0">
                <a:solidFill>
                  <a:srgbClr val="FFFF00"/>
                </a:solidFill>
              </a:rPr>
              <a:t>WHY NOT PURCHASE THE STEP BY STEP HOME GOLF PROGRAM AT CANADIAN TIRE, WALMART OR OTHER </a:t>
            </a:r>
          </a:p>
          <a:p>
            <a:r>
              <a:rPr lang="en-CA" b="1" dirty="0">
                <a:solidFill>
                  <a:srgbClr val="FFFF00"/>
                </a:solidFill>
              </a:rPr>
              <a:t>SPORTING STORES?</a:t>
            </a:r>
          </a:p>
          <a:p>
            <a:r>
              <a:rPr lang="en-CA" b="1" i="1" u="sng" dirty="0"/>
              <a:t>An access gift card has an inside code, in order to activate the golf lesson program online.</a:t>
            </a:r>
            <a:endParaRPr lang="en-CA" dirty="0"/>
          </a:p>
          <a:p>
            <a:endParaRPr lang="en-CA" dirty="0"/>
          </a:p>
          <a:p>
            <a:r>
              <a:rPr lang="en-CA" b="1" dirty="0"/>
              <a:t>(MORE PEOPLE WOULD LEARN = MORE PEOPLE WOULD PLAY = MORE PEOPLE WOULD PURCHASE = </a:t>
            </a:r>
            <a:br>
              <a:rPr lang="en-CA" b="1" dirty="0"/>
            </a:br>
            <a:r>
              <a:rPr lang="en-CA" b="1" dirty="0"/>
              <a:t>MORE REVENUES FOR ALL GOLF CLUBS).</a:t>
            </a:r>
            <a:endParaRPr lang="en-CA" dirty="0"/>
          </a:p>
          <a:p>
            <a:r>
              <a:rPr lang="en-CA" b="1" dirty="0"/>
              <a:t>THIS WOULD BE A WIN </a:t>
            </a:r>
            <a:r>
              <a:rPr lang="en-CA" b="1" dirty="0" err="1"/>
              <a:t>WIN</a:t>
            </a:r>
            <a:r>
              <a:rPr lang="en-CA" b="1" dirty="0"/>
              <a:t> SITUATION ALL THE WAY AROUND.</a:t>
            </a:r>
            <a:endParaRPr lang="en-CA" dirty="0"/>
          </a:p>
          <a:p>
            <a:endParaRPr lang="en-CA"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9671" y="-61044"/>
            <a:ext cx="3366706" cy="130283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6337" y="159449"/>
            <a:ext cx="1458958" cy="647859"/>
          </a:xfrm>
          <a:prstGeom prst="rect">
            <a:avLst/>
          </a:prstGeom>
        </p:spPr>
      </p:pic>
    </p:spTree>
    <p:extLst>
      <p:ext uri="{BB962C8B-B14F-4D97-AF65-F5344CB8AC3E}">
        <p14:creationId xmlns:p14="http://schemas.microsoft.com/office/powerpoint/2010/main" val="231929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27976" y="405875"/>
            <a:ext cx="3764172" cy="461665"/>
          </a:xfrm>
          <a:prstGeom prst="rect">
            <a:avLst/>
          </a:prstGeom>
          <a:noFill/>
        </p:spPr>
        <p:txBody>
          <a:bodyPr wrap="none" rtlCol="0">
            <a:spAutoFit/>
          </a:bodyPr>
          <a:lstStyle/>
          <a:p>
            <a:r>
              <a:rPr lang="en-CA" sz="2400" b="1" dirty="0">
                <a:solidFill>
                  <a:srgbClr val="FFFF00"/>
                </a:solidFill>
              </a:rPr>
              <a:t>PURCHASING IN STORES</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337" y="159449"/>
            <a:ext cx="1458958" cy="64785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3867" y="1342767"/>
            <a:ext cx="4830656" cy="446747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270" y="973121"/>
            <a:ext cx="3542382" cy="311985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8086" y="2512541"/>
            <a:ext cx="3585090" cy="3760573"/>
          </a:xfrm>
          <a:prstGeom prst="rect">
            <a:avLst/>
          </a:prstGeom>
        </p:spPr>
      </p:pic>
    </p:spTree>
    <p:extLst>
      <p:ext uri="{BB962C8B-B14F-4D97-AF65-F5344CB8AC3E}">
        <p14:creationId xmlns:p14="http://schemas.microsoft.com/office/powerpoint/2010/main" val="2064823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511</TotalTime>
  <Words>321</Words>
  <Application>Microsoft Office PowerPoint</Application>
  <PresentationFormat>Widescreen</PresentationFormat>
  <Paragraphs>114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Antic Slab</vt:lpstr>
      <vt:lpstr>Arial</vt:lpstr>
      <vt:lpstr>Century Gothic</vt:lpstr>
      <vt:lpstr>Symbol</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Utilisateur</dc:creator>
  <cp:lastModifiedBy>Utilisateur</cp:lastModifiedBy>
  <cp:revision>64</cp:revision>
  <dcterms:created xsi:type="dcterms:W3CDTF">2018-04-22T13:43:06Z</dcterms:created>
  <dcterms:modified xsi:type="dcterms:W3CDTF">2018-05-02T19:05:20Z</dcterms:modified>
</cp:coreProperties>
</file>