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Comic Neue"/>
      <p:regular r:id="rId18"/>
      <p:bold r:id="rId19"/>
      <p:italic r:id="rId20"/>
      <p:boldItalic r:id="rId21"/>
    </p:embeddedFont>
    <p:embeddedFont>
      <p:font typeface="Livvic"/>
      <p:regular r:id="rId22"/>
      <p:bold r:id="rId23"/>
      <p:italic r:id="rId24"/>
      <p:boldItalic r:id="rId25"/>
    </p:embeddedFont>
    <p:embeddedFont>
      <p:font typeface="Karla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micNeue-italic.fntdata"/><Relationship Id="rId22" Type="http://schemas.openxmlformats.org/officeDocument/2006/relationships/font" Target="fonts/Livvic-regular.fntdata"/><Relationship Id="rId21" Type="http://schemas.openxmlformats.org/officeDocument/2006/relationships/font" Target="fonts/ComicNeue-boldItalic.fntdata"/><Relationship Id="rId24" Type="http://schemas.openxmlformats.org/officeDocument/2006/relationships/font" Target="fonts/Livvic-italic.fntdata"/><Relationship Id="rId23" Type="http://schemas.openxmlformats.org/officeDocument/2006/relationships/font" Target="fonts/Livvic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Karla-regular.fntdata"/><Relationship Id="rId25" Type="http://schemas.openxmlformats.org/officeDocument/2006/relationships/font" Target="fonts/Livvic-boldItalic.fntdata"/><Relationship Id="rId28" Type="http://schemas.openxmlformats.org/officeDocument/2006/relationships/font" Target="fonts/Karla-italic.fntdata"/><Relationship Id="rId27" Type="http://schemas.openxmlformats.org/officeDocument/2006/relationships/font" Target="fonts/Karl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Karl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ComicNeue-bold.fntdata"/><Relationship Id="rId18" Type="http://schemas.openxmlformats.org/officeDocument/2006/relationships/font" Target="fonts/Comic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7a650fe0e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7a650fe0e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6a7a65112d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6a7a65112d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6a7a65112d9a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6a7a65112d9a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6a7a65112de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6a7a65112de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7a6510128b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7a6510128b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6a7a651031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6a7a651031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6a7a65105ff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6a7a65105ff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6a7a6510c36a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6a7a6510c36a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6a7a6510daca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6a7a6510daca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6a7a65110b84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6a7a65110b84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6a7a65110bf7e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6a7a65110bf7e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6a7a65110f7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6a7a65110f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9.jpg"/><Relationship Id="rId5" Type="http://schemas.openxmlformats.org/officeDocument/2006/relationships/image" Target="../media/image1.jpg"/><Relationship Id="rId6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8.png"/><Relationship Id="rId5" Type="http://schemas.openxmlformats.org/officeDocument/2006/relationships/hyperlink" Target="https://app.chalkie.ai/player/a279013c-7891-4b29-acbf-052a3ed75b93/df2602e1-0456-4076-9dce-533249470b4b?source=exported_presentation&amp;exportFormat=pptx" TargetMode="External"/><Relationship Id="rId6" Type="http://schemas.openxmlformats.org/officeDocument/2006/relationships/hyperlink" Target="https://app.chalkie.ai/player/a279013c-7891-4b29-acbf-052a3ed75b93/df2602e1-0456-4076-9dce-533249470b4b?source=exported_presentation&amp;exportFormat=pptx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12014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24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Bienvenue en Anglais 6e année !</a:t>
            </a:r>
            <a:endParaRPr b="1" sz="324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777490"/>
            <a:ext cx="38292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Découvre ton nouveau programme d'anglais langue seconde au Nouveau-Brunswick.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Check Your Knowledge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285750" y="68580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What is the main goal of the Grade 6 ESL program in NB?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1.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only write long essays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2.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memorize the entire dictionary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3.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communicate and have fun in English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4.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56" name="Google Shape;156;p22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never speak French again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Check Your Knowledge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285750" y="68580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What is the main goal of the Grade 6 ESL program in NB?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1.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only write long essays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2.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memorize the entire dictionary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3.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8" name="Google Shape;168;p23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communicate and have fun in English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4.</a:t>
            </a:r>
            <a:endParaRPr b="1" sz="25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 never speak French again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✅​</a:t>
            </a:r>
            <a:endParaRPr sz="36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8721090" y="323469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✓​</a:t>
            </a:r>
            <a:endParaRPr b="1" sz="117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9391"/>
            <a:ext cx="3829050" cy="406763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4"/>
          <p:cNvSpPr/>
          <p:nvPr/>
        </p:nvSpPr>
        <p:spPr>
          <a:xfrm>
            <a:off x="285750" y="225171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4"/>
          <p:cNvSpPr txBox="1"/>
          <p:nvPr/>
        </p:nvSpPr>
        <p:spPr>
          <a:xfrm>
            <a:off x="308610" y="230886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180" name="Google Shape;180;p2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Prêt pour l'aventure ?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1" name="Google Shape;181;p24"/>
          <p:cNvSpPr txBox="1"/>
          <p:nvPr/>
        </p:nvSpPr>
        <p:spPr>
          <a:xfrm>
            <a:off x="285750" y="788670"/>
            <a:ext cx="4572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Demain, nous commencerons notre premier projet :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"All About Me"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Prépare-toi à partager tes passions en anglais !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765810" y="227457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044D"/>
                </a:solidFill>
                <a:latin typeface="Comic Neue"/>
                <a:ea typeface="Comic Neue"/>
                <a:cs typeface="Comic Neue"/>
                <a:sym typeface="Comic Neue"/>
              </a:rPr>
              <a:t>Fun fact</a:t>
            </a:r>
            <a:endParaRPr b="1" sz="1620">
              <a:solidFill>
                <a:srgbClr val="08044D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044D"/>
                </a:solidFill>
                <a:latin typeface="Comic Neue"/>
                <a:ea typeface="Comic Neue"/>
                <a:cs typeface="Comic Neue"/>
                <a:sym typeface="Comic Neue"/>
              </a:rPr>
              <a:t>Did you know that New Brunswick is the only officially bilingual province?</a:t>
            </a:r>
            <a:endParaRPr sz="1800">
              <a:solidFill>
                <a:srgbClr val="08044D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" y="0"/>
            <a:ext cx="34843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3714750" y="1394460"/>
            <a:ext cx="5143500" cy="11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Imagine ton futur bilingue...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714750" y="2446020"/>
            <a:ext cx="5143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Sais-tu que parler anglais t'ouvre les portes de tout le Nouveau-Brunswick et du monde entier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What do you want to say in English?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9391"/>
            <a:ext cx="3829050" cy="406763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/>
          <p:nvPr/>
        </p:nvSpPr>
        <p:spPr>
          <a:xfrm>
            <a:off x="285750" y="269748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308610" y="275463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Pourquoi apprendre l'anglais ?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5750" y="788670"/>
            <a:ext cx="4572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Au Nouveau-Brunswick, l'anglais est partout ! C'est une chance de :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Se faire de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nouveaux amis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Comprendre tes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chansons préférées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Voyager partout au Canada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765810" y="272034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Comic Neue"/>
                <a:ea typeface="Comic Neue"/>
                <a:cs typeface="Comic Neue"/>
                <a:sym typeface="Comic Neue"/>
              </a:rPr>
              <a:t>Example</a:t>
            </a:r>
            <a:endParaRPr b="1" sz="1620">
              <a:solidFill>
                <a:srgbClr val="084D36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Comic Neue"/>
                <a:ea typeface="Comic Neue"/>
                <a:cs typeface="Comic Neue"/>
                <a:sym typeface="Comic Neue"/>
              </a:rPr>
              <a:t>Think about your favorite video games or movies. They are often in English!</a:t>
            </a:r>
            <a:endParaRPr sz="1800">
              <a:solidFill>
                <a:srgbClr val="084D36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475056"/>
            <a:ext cx="2708910" cy="171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260" y="903556"/>
            <a:ext cx="2708910" cy="171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1475056"/>
            <a:ext cx="2708910" cy="171332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Tes outils pour réussir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285750" y="33032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TumbleBooks</a:t>
            </a:r>
            <a:endParaRPr b="1" sz="198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Des livres animés pour écouter et lire en s'amusant.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3223260" y="27317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Duolingo</a:t>
            </a:r>
            <a:endParaRPr b="1" sz="198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Pour pratiquer un peu chaque jour comme un jeu.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6149340" y="33032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YouTube Kids</a:t>
            </a:r>
            <a:endParaRPr b="1" sz="198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Pour regarder des tutoriels de dessin ou de sport en anglais.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789391"/>
            <a:ext cx="3829050" cy="406763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4286250" y="269748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6F1FB"/>
          </a:solidFill>
          <a:ln cap="flat" cmpd="sng" w="12700">
            <a:solidFill>
              <a:srgbClr val="0B2F50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4309110" y="275463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B2F50"/>
                </a:solidFill>
              </a:rPr>
              <a:t>🧠</a:t>
            </a:r>
            <a:endParaRPr sz="2160">
              <a:solidFill>
                <a:srgbClr val="0B2F50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Le programme en 6e année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4286250" y="788670"/>
            <a:ext cx="4572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Cette année, on ne va pas juste faire de la grammaire ! On va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communiquer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Jouer des sketches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Créer des présentations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Écouter des balados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4766310" y="272034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B2F50"/>
                </a:solidFill>
                <a:latin typeface="Comic Neue"/>
                <a:ea typeface="Comic Neue"/>
                <a:cs typeface="Comic Neue"/>
                <a:sym typeface="Comic Neue"/>
              </a:rPr>
              <a:t>Remember</a:t>
            </a:r>
            <a:endParaRPr b="1" sz="1620">
              <a:solidFill>
                <a:srgbClr val="0B2F50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B2F50"/>
                </a:solidFill>
                <a:latin typeface="Comic Neue"/>
                <a:ea typeface="Comic Neue"/>
                <a:cs typeface="Comic Neue"/>
                <a:sym typeface="Comic Neue"/>
              </a:rPr>
              <a:t>Making mistakes is okay! It is how we learn a new language.</a:t>
            </a:r>
            <a:endParaRPr sz="1800">
              <a:solidFill>
                <a:srgbClr val="0B2F50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150" y="1863090"/>
            <a:ext cx="85617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285750" y="4000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Let's Practice Listening!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285750" y="101727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Écoute attentivement cette conversation entre deux élèves, Sam et Alex, qui se rencontrent à l'école à Moncton.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285750" y="405765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Écoute bien les détails de leur discussion pour répondre aux questions.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/>
          <p:nvPr/>
        </p:nvSpPr>
        <p:spPr>
          <a:xfrm>
            <a:off x="285750" y="1303020"/>
            <a:ext cx="8572500" cy="857400"/>
          </a:xfrm>
          <a:prstGeom prst="roundRect">
            <a:avLst>
              <a:gd fmla="val 16667" name="adj"/>
            </a:avLst>
          </a:prstGeom>
          <a:solidFill>
            <a:srgbClr val="FFF4F1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70" y="1611999"/>
            <a:ext cx="251460" cy="23929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/>
          <p:nvPr/>
        </p:nvSpPr>
        <p:spPr>
          <a:xfrm>
            <a:off x="902970" y="1303020"/>
            <a:ext cx="57837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Karla"/>
                <a:ea typeface="Karla"/>
                <a:cs typeface="Karla"/>
                <a:sym typeface="Karla"/>
              </a:rPr>
              <a:t>Meeting at School</a:t>
            </a:r>
            <a:endParaRPr i="1"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0" name="Google Shape;110;p19">
            <a:hlinkClick r:id="rId5"/>
          </p:cNvPr>
          <p:cNvSpPr/>
          <p:nvPr/>
        </p:nvSpPr>
        <p:spPr>
          <a:xfrm>
            <a:off x="6869430" y="1531620"/>
            <a:ext cx="1714500" cy="400200"/>
          </a:xfrm>
          <a:prstGeom prst="roundRect">
            <a:avLst>
              <a:gd fmla="val 16667" name="adj"/>
            </a:avLst>
          </a:prstGeom>
          <a:solidFill>
            <a:srgbClr val="2C6E49"/>
          </a:solidFill>
          <a:ln cap="flat" cmpd="sng" w="127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">
                <a:solidFill>
                  <a:srgbClr val="FFFFFF"/>
                </a:solidFill>
                <a:uFill>
                  <a:noFill/>
                </a:uFill>
                <a:latin typeface="Inter SemiBold"/>
                <a:ea typeface="Inter SemiBold"/>
                <a:cs typeface="Inter SemiBold"/>
                <a:sym typeface="Inter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▶ Lire l'audio</a:t>
            </a:r>
            <a:endParaRPr sz="144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Listening Activity: First Day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Écoute l'audio et réponds aux questions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1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Where are the students?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2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What city are they in?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3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Is it the first day of school?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4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What subject are they excited about?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Listening Activity: First Day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Vérifie tes réponses ci-dessous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✅​</a:t>
            </a:r>
            <a:endParaRPr sz="36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1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They are at school.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2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1" name="Google Shape;131;p20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They are in Moncton.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3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Yes, it is the first day.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4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They are excited about English class.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21" y="0"/>
            <a:ext cx="9126157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/>
          <p:nvPr/>
        </p:nvSpPr>
        <p:spPr>
          <a:xfrm>
            <a:off x="285750" y="226314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Explorer le Nouveau-Brunswick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285750" y="288036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Le programme nous invite à découvrir notre province en anglais.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Visiter les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parcs nationaux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virtuellement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Apprendre l'histoire de nos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communautés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Discuter des festivals locaux comme le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Festival Acadien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