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Inclusive Sans"/>
      <p:regular r:id="rId20"/>
      <p:bold r:id="rId21"/>
      <p:italic r:id="rId22"/>
      <p:boldItalic r:id="rId23"/>
    </p:embeddedFont>
    <p:embeddedFont>
      <p:font typeface="Karla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clusiveSans-regular.fntdata"/><Relationship Id="rId22" Type="http://schemas.openxmlformats.org/officeDocument/2006/relationships/font" Target="fonts/InclusiveSans-italic.fntdata"/><Relationship Id="rId21" Type="http://schemas.openxmlformats.org/officeDocument/2006/relationships/font" Target="fonts/InclusiveSans-bold.fntdata"/><Relationship Id="rId24" Type="http://schemas.openxmlformats.org/officeDocument/2006/relationships/font" Target="fonts/Karla-regular.fntdata"/><Relationship Id="rId23" Type="http://schemas.openxmlformats.org/officeDocument/2006/relationships/font" Target="fonts/InclusiveSa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Karla-italic.fntdata"/><Relationship Id="rId25" Type="http://schemas.openxmlformats.org/officeDocument/2006/relationships/font" Target="fonts/Karla-bold.fntdata"/><Relationship Id="rId27" Type="http://schemas.openxmlformats.org/officeDocument/2006/relationships/font" Target="fonts/Karl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7a5a00a3a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7a5a00a3a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6a7a5a02d986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6a7a5a02d986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6a7a5a0329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6a7a5a0329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6a7a5a03d6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6a7a5a03d6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6a7a5a040b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6a7a5a040b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6a7a5a0481d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6a7a5a0481d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a7a5a00e6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a7a5a00e6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6a7a5a0120cb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6a7a5a0120cb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6a7a5a0142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6a7a5a0142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6a7a5a01aecdb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6a7a5a01aecdb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6a7a5a024b91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6a7a5a024b91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6a7a5a024d3b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6a7a5a024d3b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6a7a5a024ecd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6a7a5a024ecd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6a7a5a029fd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6a7a5a029fd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18.png"/><Relationship Id="rId5" Type="http://schemas.openxmlformats.org/officeDocument/2006/relationships/image" Target="../media/image1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Relationship Id="rId4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6.jpg"/><Relationship Id="rId6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10.png"/><Relationship Id="rId5" Type="http://schemas.openxmlformats.org/officeDocument/2006/relationships/hyperlink" Target="https://app.chalkie.ai/player/a278efcb-37da-43d1-9f3d-f14b6e93962a/1c645cf8-165a-4fc6-95ca-3bafef7acf98?source=exported_presentation&amp;exportFormat=pptx" TargetMode="External"/><Relationship Id="rId6" Type="http://schemas.openxmlformats.org/officeDocument/2006/relationships/hyperlink" Target="https://app.chalkie.ai/player/a278efcb-37da-43d1-9f3d-f14b6e93962a/1c645cf8-165a-4fc6-95ca-3bafef7acf98?source=exported_presentation&amp;exportFormat=pptx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25730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Bienvenue en Sciences 6e année !</a:t>
            </a:r>
            <a:endParaRPr sz="324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914650"/>
            <a:ext cx="38292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Découvre les merveilles de notre monde et de l'univers.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770" y="788670"/>
            <a:ext cx="382701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2"/>
          <p:cNvSpPr/>
          <p:nvPr/>
        </p:nvSpPr>
        <p:spPr>
          <a:xfrm>
            <a:off x="4286250" y="2183130"/>
            <a:ext cx="4572000" cy="2263200"/>
          </a:xfrm>
          <a:prstGeom prst="roundRect">
            <a:avLst>
              <a:gd fmla="val 16667" name="adj"/>
            </a:avLst>
          </a:prstGeom>
          <a:solidFill>
            <a:srgbClr val="E6F1FB"/>
          </a:solidFill>
          <a:ln cap="flat" cmpd="sng" w="12700">
            <a:solidFill>
              <a:srgbClr val="0B2F50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2"/>
          <p:cNvSpPr txBox="1"/>
          <p:nvPr/>
        </p:nvSpPr>
        <p:spPr>
          <a:xfrm>
            <a:off x="4309110" y="22402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B2F50"/>
                </a:solidFill>
              </a:rPr>
              <a:t>🧠</a:t>
            </a:r>
            <a:endParaRPr sz="2160">
              <a:solidFill>
                <a:srgbClr val="0B2F50"/>
              </a:solidFill>
            </a:endParaRPr>
          </a:p>
        </p:txBody>
      </p:sp>
      <p:sp>
        <p:nvSpPr>
          <p:cNvPr id="159" name="Google Shape;159;p2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Programmer : donner des instructions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60" name="Google Shape;160;p22"/>
          <p:cNvSpPr txBox="1"/>
          <p:nvPr/>
        </p:nvSpPr>
        <p:spPr>
          <a:xfrm>
            <a:off x="4286250" y="788670"/>
            <a:ext cx="4572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Programmer, c’est écrire une suite d’instructions claires. Avec des blocs, tu peux faire bouger un personnage, créer un jeu ou commander un robot.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4766310" y="2205990"/>
            <a:ext cx="3977700" cy="22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B2F50"/>
                </a:solidFill>
                <a:latin typeface="Karla"/>
                <a:ea typeface="Karla"/>
                <a:cs typeface="Karla"/>
                <a:sym typeface="Karla"/>
              </a:rPr>
              <a:t>Remember</a:t>
            </a:r>
            <a:endParaRPr b="1" sz="1620">
              <a:solidFill>
                <a:srgbClr val="0B2F50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B2F50"/>
                </a:solidFill>
                <a:latin typeface="Karla"/>
                <a:ea typeface="Karla"/>
                <a:cs typeface="Karla"/>
                <a:sym typeface="Karla"/>
              </a:rPr>
              <a:t>À explorer en classe : Scratch pour créer des histoires et des jeux; Code.org pour apprendre avec des défis; micro:bit pour programmer une petite carte et des projets de robotique.</a:t>
            </a:r>
            <a:endParaRPr sz="1800">
              <a:solidFill>
                <a:srgbClr val="0B2F50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360170"/>
            <a:ext cx="27089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3260" y="1360170"/>
            <a:ext cx="27089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1360170"/>
            <a:ext cx="270891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3"/>
          <p:cNvSpPr/>
          <p:nvPr/>
        </p:nvSpPr>
        <p:spPr>
          <a:xfrm>
            <a:off x="171450" y="3303270"/>
            <a:ext cx="29376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127B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"/>
          <p:cNvSpPr/>
          <p:nvPr/>
        </p:nvSpPr>
        <p:spPr>
          <a:xfrm>
            <a:off x="3108960" y="3303270"/>
            <a:ext cx="29376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127B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3"/>
          <p:cNvSpPr/>
          <p:nvPr/>
        </p:nvSpPr>
        <p:spPr>
          <a:xfrm>
            <a:off x="6035040" y="3303270"/>
            <a:ext cx="29376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127B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Comment fonctionne un circuit ?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285750" y="78867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L'énergie circule dans un chemin complet. Si le fil est coupé, tout s'arrête !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285750" y="3760470"/>
            <a:ext cx="27090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La pile fournit l'énergie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3223260" y="3760470"/>
            <a:ext cx="27090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L'interrupteur ferme le circuit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6149340" y="3760470"/>
            <a:ext cx="2709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L'ampoule brille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8772" y="0"/>
            <a:ext cx="34843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4"/>
          <p:cNvSpPr txBox="1"/>
          <p:nvPr/>
        </p:nvSpPr>
        <p:spPr>
          <a:xfrm>
            <a:off x="285750" y="1645920"/>
            <a:ext cx="5143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Prêt pour l’aventure ?</a:t>
            </a:r>
            <a:endParaRPr b="1"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285750" y="2263140"/>
            <a:ext cx="51435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En sciences, tes idées comptent. On va observer, tester et peut-être même se tromper pour mieux apprendre !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" y="651510"/>
            <a:ext cx="8332470" cy="4309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3020" y="1657350"/>
            <a:ext cx="2834640" cy="219456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Le Défi du Scientifique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4297680" y="1828800"/>
            <a:ext cx="37263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Si tu pouvais inventer une machine pour aider la planète, que ferait-elle et comment fonctionnerait-elle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" y="651510"/>
            <a:ext cx="8332470" cy="430911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Le Défi du Scientifique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98" name="Google Shape;198;p26"/>
          <p:cNvSpPr txBox="1"/>
          <p:nvPr/>
        </p:nvSpPr>
        <p:spPr>
          <a:xfrm>
            <a:off x="982980" y="1657350"/>
            <a:ext cx="70410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Tu aurais pu dire...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Encourager les élèves à nommer une source d'énergie (solaire, électricité) et un mécanisme d'action lié au programme (filtration, protection de l'habitat).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9" name="Google Shape;199;p26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2" y="0"/>
            <a:ext cx="34843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3714750" y="2948940"/>
            <a:ext cx="5143500" cy="14403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3737610" y="300609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714750" y="502920"/>
            <a:ext cx="5143500" cy="11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Et si tu changeais le monde ?</a:t>
            </a:r>
            <a:endParaRPr b="1"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3714750" y="1554480"/>
            <a:ext cx="5143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Imagine que tu puisses voir l'invisible, comprendre la vie d'un arbre ou explorer les étoiles. Les sciences nous donnent ces super-pouvoirs !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4194810" y="2971800"/>
            <a:ext cx="4549200" cy="13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4D36"/>
                </a:solidFill>
                <a:latin typeface="Karla"/>
                <a:ea typeface="Karla"/>
                <a:cs typeface="Karla"/>
                <a:sym typeface="Karla"/>
              </a:rPr>
              <a:t>Example</a:t>
            </a:r>
            <a:endParaRPr b="1" sz="1620">
              <a:solidFill>
                <a:srgbClr val="084D3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4D36"/>
                </a:solidFill>
                <a:latin typeface="Karla"/>
                <a:ea typeface="Karla"/>
                <a:cs typeface="Karla"/>
                <a:sym typeface="Karla"/>
              </a:rPr>
              <a:t>C'est en observant et en posant des questions que les plus grandes découvertes sont nées.</a:t>
            </a:r>
            <a:endParaRPr sz="1800">
              <a:solidFill>
                <a:srgbClr val="084D36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0083" y="788670"/>
            <a:ext cx="3827284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/>
          <p:nvPr/>
        </p:nvSpPr>
        <p:spPr>
          <a:xfrm>
            <a:off x="285750" y="297180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6F1FB"/>
          </a:solidFill>
          <a:ln cap="flat" cmpd="sng" w="12700">
            <a:solidFill>
              <a:srgbClr val="0B2F50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308610" y="302895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B2F50"/>
                </a:solidFill>
              </a:rPr>
              <a:t>🧠</a:t>
            </a:r>
            <a:endParaRPr sz="2160">
              <a:solidFill>
                <a:srgbClr val="0B2F50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Les êtres vivants et l'environnement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285750" y="788670"/>
            <a:ext cx="4572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Nous allons explorer comment chaque animal et chaque plante s'adapte pour survivre.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Étudier les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habitats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locaux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Découvrir la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biodiversité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Comprendre l'impact des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changements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765810" y="299466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B2F50"/>
                </a:solidFill>
                <a:latin typeface="Karla"/>
                <a:ea typeface="Karla"/>
                <a:cs typeface="Karla"/>
                <a:sym typeface="Karla"/>
              </a:rPr>
              <a:t>Remember</a:t>
            </a:r>
            <a:endParaRPr b="1" sz="1620">
              <a:solidFill>
                <a:srgbClr val="0B2F50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B2F50"/>
                </a:solidFill>
                <a:latin typeface="Karla"/>
                <a:ea typeface="Karla"/>
                <a:cs typeface="Karla"/>
                <a:sym typeface="Karla"/>
              </a:rPr>
              <a:t>Tout dans la nature est connecté, de la petite fourmi au grand chêne.</a:t>
            </a:r>
            <a:endParaRPr sz="1800">
              <a:solidFill>
                <a:srgbClr val="0B2F50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2046556"/>
            <a:ext cx="2708910" cy="171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3260" y="1475056"/>
            <a:ext cx="2708910" cy="171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2045970"/>
            <a:ext cx="270891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La diversité de la vie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85750" y="78867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En 6e année, nous classons le vivant pour mieux le comprendre.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285750" y="3874770"/>
            <a:ext cx="27090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Vertébrés</a:t>
            </a: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- Animaux possédant une colonne vertébrale.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223260" y="3303270"/>
            <a:ext cx="27090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Invertébrés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- Créatures sans os, comme les insectes.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6149340" y="3874770"/>
            <a:ext cx="27090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Plantes</a:t>
            </a: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- Organismes produisant leur propre énergie.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/>
          <p:nvPr/>
        </p:nvSpPr>
        <p:spPr>
          <a:xfrm>
            <a:off x="4286250" y="269748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EEDFE"/>
          </a:solidFill>
          <a:ln cap="flat" cmpd="sng" w="12700">
            <a:solidFill>
              <a:srgbClr val="08044D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/>
        </p:nvSpPr>
        <p:spPr>
          <a:xfrm>
            <a:off x="4309110" y="275463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044D"/>
                </a:solidFill>
              </a:rPr>
              <a:t>🤯</a:t>
            </a:r>
            <a:endParaRPr sz="2160">
              <a:solidFill>
                <a:srgbClr val="08044D"/>
              </a:solidFill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Le monde mystérieux de l'espace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4286250" y="788670"/>
            <a:ext cx="45720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Prépare-toi pour un voyage dans le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système solaire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! Nous allons étudier :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huit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planètes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majeures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phases de la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Lune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étoiles et les constellations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4766310" y="272034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044D"/>
                </a:solidFill>
                <a:latin typeface="Karla"/>
                <a:ea typeface="Karla"/>
                <a:cs typeface="Karla"/>
                <a:sym typeface="Karla"/>
              </a:rPr>
              <a:t>Fun fact</a:t>
            </a:r>
            <a:endParaRPr b="1" sz="1620">
              <a:solidFill>
                <a:srgbClr val="08044D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044D"/>
                </a:solidFill>
                <a:latin typeface="Karla"/>
                <a:ea typeface="Karla"/>
                <a:cs typeface="Karla"/>
                <a:sym typeface="Karla"/>
              </a:rPr>
              <a:t>Le Soleil est si grand qu'on pourrait y mettre un million de Terres !</a:t>
            </a:r>
            <a:endParaRPr sz="1800">
              <a:solidFill>
                <a:srgbClr val="08044D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285750" y="1291590"/>
            <a:ext cx="8572500" cy="857400"/>
          </a:xfrm>
          <a:prstGeom prst="roundRect">
            <a:avLst>
              <a:gd fmla="val 16667" name="adj"/>
            </a:avLst>
          </a:prstGeom>
          <a:solidFill>
            <a:srgbClr val="FFF4F1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70" y="1600569"/>
            <a:ext cx="251460" cy="23929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/>
          <p:nvPr/>
        </p:nvSpPr>
        <p:spPr>
          <a:xfrm>
            <a:off x="902970" y="1291590"/>
            <a:ext cx="57837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Karla"/>
                <a:ea typeface="Karla"/>
                <a:cs typeface="Karla"/>
                <a:sym typeface="Karla"/>
              </a:rPr>
              <a:t>L'astronaute en herbe</a:t>
            </a:r>
            <a:endParaRPr i="1"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6" name="Google Shape;106;p18">
            <a:hlinkClick r:id="rId5"/>
          </p:cNvPr>
          <p:cNvSpPr/>
          <p:nvPr/>
        </p:nvSpPr>
        <p:spPr>
          <a:xfrm>
            <a:off x="6869430" y="1520190"/>
            <a:ext cx="1714500" cy="400200"/>
          </a:xfrm>
          <a:prstGeom prst="roundRect">
            <a:avLst>
              <a:gd fmla="val 16667" name="adj"/>
            </a:avLst>
          </a:prstGeom>
          <a:solidFill>
            <a:srgbClr val="2C6E49"/>
          </a:solidFill>
          <a:ln cap="flat" cmpd="sng" w="127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0">
                <a:solidFill>
                  <a:srgbClr val="FFFFFF"/>
                </a:solidFill>
                <a:uFill>
                  <a:noFill/>
                </a:uFill>
                <a:latin typeface="Inter SemiBold"/>
                <a:ea typeface="Inter SemiBold"/>
                <a:cs typeface="Inter SemiBold"/>
                <a:sym typeface="Inter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▶ Lire l'audio</a:t>
            </a:r>
            <a:endParaRPr sz="144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Écoute : Un voyage spatial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Écoute l'audio et réponds aux questions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Quelle planète l'astronaute veut-il visiter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Pourquoi la combinaison est-elle importante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Que voit-il par le hublot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4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Combien de temps dure le voyage selon lui ?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Écoute : Un voyage spatial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Vérifie tes réponses ci-dessous</a:t>
            </a:r>
            <a:endParaRPr sz="162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Il veut visiter la planète Mars.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Elle fournit de l'oxygène et protège du froid.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8" name="Google Shape;128;p19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Il voit la Terre qui ressemble à une bille bleue.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127B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4</a:t>
            </a:r>
            <a:endParaRPr sz="216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 voyage prend plusieurs mois de préparation.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9027"/>
            <a:ext cx="3829050" cy="406836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/>
          <p:nvPr/>
        </p:nvSpPr>
        <p:spPr>
          <a:xfrm>
            <a:off x="285750" y="2971800"/>
            <a:ext cx="4572000" cy="1440300"/>
          </a:xfrm>
          <a:prstGeom prst="roundRect">
            <a:avLst>
              <a:gd fmla="val 16667" name="adj"/>
            </a:avLst>
          </a:prstGeom>
          <a:solidFill>
            <a:srgbClr val="FCEBEB"/>
          </a:solidFill>
          <a:ln cap="flat" cmpd="sng" w="12700">
            <a:solidFill>
              <a:srgbClr val="46060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308610" y="302895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460606"/>
                </a:solidFill>
              </a:rPr>
              <a:t>⚠️</a:t>
            </a:r>
            <a:endParaRPr sz="2160">
              <a:solidFill>
                <a:srgbClr val="460606"/>
              </a:solidFill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L'électricité : Une énergie vive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285750" y="788670"/>
            <a:ext cx="4572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Est-ce que tu sais comment une ampoule s'allume ? Nous allons manipuler des circuits et comprendre :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circuits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 simples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Les conducteurs et isolants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Karla"/>
              <a:buChar char="●"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L'électricité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statique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765810" y="2994660"/>
            <a:ext cx="3977700" cy="13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460606"/>
                </a:solidFill>
                <a:latin typeface="Karla"/>
                <a:ea typeface="Karla"/>
                <a:cs typeface="Karla"/>
                <a:sym typeface="Karla"/>
              </a:rPr>
              <a:t>Watch out</a:t>
            </a:r>
            <a:endParaRPr b="1" sz="1620">
              <a:solidFill>
                <a:srgbClr val="46060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460606"/>
                </a:solidFill>
                <a:latin typeface="Karla"/>
                <a:ea typeface="Karla"/>
                <a:cs typeface="Karla"/>
                <a:sym typeface="Karla"/>
              </a:rPr>
              <a:t>L'électricité est puissante. On apprendra à l'utiliser en toute sécurité !</a:t>
            </a:r>
            <a:endParaRPr sz="1800">
              <a:solidFill>
                <a:srgbClr val="460606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0220" y="788670"/>
            <a:ext cx="382701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1"/>
          <p:cNvSpPr/>
          <p:nvPr/>
        </p:nvSpPr>
        <p:spPr>
          <a:xfrm>
            <a:off x="285750" y="2183130"/>
            <a:ext cx="4572000" cy="1714500"/>
          </a:xfrm>
          <a:prstGeom prst="roundRect">
            <a:avLst>
              <a:gd fmla="val 16667" name="adj"/>
            </a:avLst>
          </a:prstGeom>
          <a:solidFill>
            <a:srgbClr val="FAEFDA"/>
          </a:solidFill>
          <a:ln cap="flat" cmpd="sng" w="12700">
            <a:solidFill>
              <a:srgbClr val="573B0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1"/>
          <p:cNvSpPr txBox="1"/>
          <p:nvPr/>
        </p:nvSpPr>
        <p:spPr>
          <a:xfrm>
            <a:off x="308610" y="22402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573B06"/>
                </a:solidFill>
              </a:rPr>
              <a:t>🔑</a:t>
            </a:r>
            <a:endParaRPr sz="2160">
              <a:solidFill>
                <a:srgbClr val="573B06"/>
              </a:solidFill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B6543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Robotique : une machine qui agit</a:t>
            </a:r>
            <a:endParaRPr sz="2880">
              <a:solidFill>
                <a:srgbClr val="B6543D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285750" y="788670"/>
            <a:ext cx="4572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Un robot </a:t>
            </a: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observe</a:t>
            </a: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, prend une décision, puis agit. Ses capteurs recueillent des informations et son programme lui indique quoi faire.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765810" y="2205990"/>
            <a:ext cx="3977700" cy="16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573B06"/>
                </a:solidFill>
                <a:latin typeface="Karla"/>
                <a:ea typeface="Karla"/>
                <a:cs typeface="Karla"/>
                <a:sym typeface="Karla"/>
              </a:rPr>
              <a:t>Key point</a:t>
            </a:r>
            <a:endParaRPr b="1" sz="1620">
              <a:solidFill>
                <a:srgbClr val="573B0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573B06"/>
                </a:solidFill>
                <a:latin typeface="Karla"/>
                <a:ea typeface="Karla"/>
                <a:cs typeface="Karla"/>
                <a:sym typeface="Karla"/>
              </a:rPr>
              <a:t>Défi : imagine un robot qui aide dans l’école ou protège un habitat. Quel capteur et quelle action lui donnerais-tu ?</a:t>
            </a:r>
            <a:endParaRPr sz="1800">
              <a:solidFill>
                <a:srgbClr val="573B06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