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Comic Neue"/>
      <p:regular r:id="rId19"/>
      <p:bold r:id="rId20"/>
      <p:italic r:id="rId21"/>
      <p:boldItalic r:id="rId22"/>
    </p:embeddedFont>
    <p:embeddedFont>
      <p:font typeface="Livvic"/>
      <p:regular r:id="rId23"/>
      <p:bold r:id="rId24"/>
      <p:italic r:id="rId25"/>
      <p:boldItalic r:id="rId26"/>
    </p:embeddedFont>
    <p:embeddedFont>
      <p:font typeface="Karla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omicNeue-bold.fntdata"/><Relationship Id="rId22" Type="http://schemas.openxmlformats.org/officeDocument/2006/relationships/font" Target="fonts/ComicNeue-boldItalic.fntdata"/><Relationship Id="rId21" Type="http://schemas.openxmlformats.org/officeDocument/2006/relationships/font" Target="fonts/ComicNeue-italic.fntdata"/><Relationship Id="rId24" Type="http://schemas.openxmlformats.org/officeDocument/2006/relationships/font" Target="fonts/Livvic-bold.fntdata"/><Relationship Id="rId23" Type="http://schemas.openxmlformats.org/officeDocument/2006/relationships/font" Target="fonts/Livvic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ivvic-boldItalic.fntdata"/><Relationship Id="rId25" Type="http://schemas.openxmlformats.org/officeDocument/2006/relationships/font" Target="fonts/Livvic-italic.fntdata"/><Relationship Id="rId28" Type="http://schemas.openxmlformats.org/officeDocument/2006/relationships/font" Target="fonts/Karla-bold.fntdata"/><Relationship Id="rId27" Type="http://schemas.openxmlformats.org/officeDocument/2006/relationships/font" Target="fonts/Karl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Karla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Karla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ComicNeue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6a77c9fed44fd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6a77c9fed44fd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6a77ca00116c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6a77ca00116c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6a77ca0058bd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6a77ca0058bd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6a77ca01078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6a77ca01078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6a77ca0107abd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6a77ca0107abd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6a77c9ff2c9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6a77c9ff2c9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6a77c9ff540c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6a77c9ff540c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6a77c9ffb611c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6a77c9ffb611c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6a77c9ffe36df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6a77c9ffe36df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6a77c9ffe3dcd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6a77c9ffe3dcd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6a77c9ffe4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6a77c9ffe4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6a77ca0010f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6a77ca0010f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6a77ca0011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6a77ca0011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Relationship Id="rId4" Type="http://schemas.openxmlformats.org/officeDocument/2006/relationships/image" Target="../media/image8.png"/><Relationship Id="rId5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Relationship Id="rId4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Relationship Id="rId4" Type="http://schemas.openxmlformats.org/officeDocument/2006/relationships/image" Target="../media/image1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6.jpg"/><Relationship Id="rId5" Type="http://schemas.openxmlformats.org/officeDocument/2006/relationships/image" Target="../media/image10.jpg"/><Relationship Id="rId6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13.png"/><Relationship Id="rId5" Type="http://schemas.openxmlformats.org/officeDocument/2006/relationships/hyperlink" Target="https://app.chalkie.ai/player/a27507c1-9b0a-4cc2-8d87-eee8a88257ca/c97a08db-5ef4-4e27-944b-f2cb5a105df9?source=exported_presentation&amp;exportFormat=pptx" TargetMode="External"/><Relationship Id="rId6" Type="http://schemas.openxmlformats.org/officeDocument/2006/relationships/hyperlink" Target="https://app.chalkie.ai/player/a27507c1-9b0a-4cc2-8d87-eee8a88257ca/c97a08db-5ef4-4e27-944b-f2cb5a105df9?source=exported_presentation&amp;exportFormat=pptx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7260" y="742950"/>
            <a:ext cx="36576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914900" y="1257300"/>
            <a:ext cx="38292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324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Bienvenue en Sciences Humaines !</a:t>
            </a:r>
            <a:endParaRPr b="1" sz="324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914900" y="2914650"/>
            <a:ext cx="38292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Prêt pour une aventure à travers le Canada et le monde 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8772" y="0"/>
            <a:ext cx="348430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2"/>
          <p:cNvSpPr txBox="1"/>
          <p:nvPr/>
        </p:nvSpPr>
        <p:spPr>
          <a:xfrm>
            <a:off x="285750" y="1508760"/>
            <a:ext cx="5143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Devenir un citoyen actif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56" name="Google Shape;156;p22"/>
          <p:cNvSpPr txBox="1"/>
          <p:nvPr/>
        </p:nvSpPr>
        <p:spPr>
          <a:xfrm>
            <a:off x="285750" y="2125980"/>
            <a:ext cx="5143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Cette année, nous ne ferons pas que regarder des cartes. Nous allons apprendre comment </a:t>
            </a: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toi</a:t>
            </a: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, tu peux faire une différence dans ton école et ta ville !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330" y="651510"/>
            <a:ext cx="8332470" cy="4309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3020" y="1658646"/>
            <a:ext cx="2834640" cy="219196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À ton tour de choisir !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4297680" y="1828800"/>
            <a:ext cx="3726300" cy="19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Si tu pouvais créer une nouvelle loi pour améliorer la vie des élèves au Nouveau-Brunswick, laquelle choisirais-tu et pourquoi 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330" y="651510"/>
            <a:ext cx="8332470" cy="430911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4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À ton tour de choisir !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71" name="Google Shape;171;p24"/>
          <p:cNvSpPr txBox="1"/>
          <p:nvPr/>
        </p:nvSpPr>
        <p:spPr>
          <a:xfrm>
            <a:off x="982980" y="1657350"/>
            <a:ext cx="7041000" cy="19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Tu aurais pu dire...</a:t>
            </a:r>
            <a:endParaRPr b="1"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Les élèves pourraient proposer : plus d'espaces verts dans les écoles, des repas scolaires gratuits, ou plus de sorties éducatives dans la nature. L'important est de justifier leur choix par un besoin de la communauté.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72" name="Google Shape;172;p24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✅​</a:t>
            </a:r>
            <a:endParaRPr sz="36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789400"/>
            <a:ext cx="3829050" cy="406762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5"/>
          <p:cNvSpPr/>
          <p:nvPr/>
        </p:nvSpPr>
        <p:spPr>
          <a:xfrm>
            <a:off x="4286250" y="2526030"/>
            <a:ext cx="4572000" cy="1165800"/>
          </a:xfrm>
          <a:prstGeom prst="roundRect">
            <a:avLst>
              <a:gd fmla="val 16667" name="adj"/>
            </a:avLst>
          </a:prstGeom>
          <a:solidFill>
            <a:srgbClr val="E1F6EF"/>
          </a:solidFill>
          <a:ln cap="flat" cmpd="sng" w="12700">
            <a:solidFill>
              <a:srgbClr val="084D3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5"/>
          <p:cNvSpPr txBox="1"/>
          <p:nvPr/>
        </p:nvSpPr>
        <p:spPr>
          <a:xfrm>
            <a:off x="4309110" y="258318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4D36"/>
                </a:solidFill>
              </a:rPr>
              <a:t>🔍</a:t>
            </a:r>
            <a:endParaRPr sz="2160">
              <a:solidFill>
                <a:srgbClr val="084D36"/>
              </a:solidFill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Prêt pour la suite ?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81" name="Google Shape;181;p25"/>
          <p:cNvSpPr txBox="1"/>
          <p:nvPr/>
        </p:nvSpPr>
        <p:spPr>
          <a:xfrm>
            <a:off x="4286250" y="788670"/>
            <a:ext cx="4572000" cy="16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Bravo pour cette première leçon !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Dans notre prochain cours, nous commencerons notre exploration par les </a:t>
            </a: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régions physiques</a:t>
            </a: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du Canada. Apporte ta curiosité, nous allons en avoir besoin !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82" name="Google Shape;182;p25"/>
          <p:cNvSpPr txBox="1"/>
          <p:nvPr/>
        </p:nvSpPr>
        <p:spPr>
          <a:xfrm>
            <a:off x="4766310" y="2548890"/>
            <a:ext cx="39777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84D36"/>
                </a:solidFill>
                <a:latin typeface="Comic Neue"/>
                <a:ea typeface="Comic Neue"/>
                <a:cs typeface="Comic Neue"/>
                <a:sym typeface="Comic Neue"/>
              </a:rPr>
              <a:t>Example</a:t>
            </a:r>
            <a:endParaRPr b="1" sz="1620">
              <a:solidFill>
                <a:srgbClr val="084D36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84D36"/>
                </a:solidFill>
                <a:latin typeface="Comic Neue"/>
                <a:ea typeface="Comic Neue"/>
                <a:cs typeface="Comic Neue"/>
                <a:sym typeface="Comic Neue"/>
              </a:rPr>
              <a:t>Prépare-toi à découvrir des endroits secrets de notre province !</a:t>
            </a:r>
            <a:endParaRPr sz="1800">
              <a:solidFill>
                <a:srgbClr val="084D36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2" y="0"/>
            <a:ext cx="348430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3714750" y="1291590"/>
            <a:ext cx="5143500" cy="11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Un petit défi pour commencer...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3714750" y="2343150"/>
            <a:ext cx="5143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Imagine que tu es un explorateur. Si tu devais traverser le Canada, quel moyen de transport choisirais-tu pour voir le plus de paysages différents 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2045970"/>
            <a:ext cx="270891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3260" y="1474470"/>
            <a:ext cx="270891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49340" y="2046556"/>
            <a:ext cx="2708910" cy="1713328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Notre voyage cette année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285750" y="788670"/>
            <a:ext cx="857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Voici les trois étapes de notre exploration du Nouveau-Brunswick :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285750" y="3874770"/>
            <a:ext cx="2709000" cy="9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Territoire</a:t>
            </a:r>
            <a:r>
              <a:rPr lang="en" sz="16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- Étudier les climats et régions du Canada.</a:t>
            </a:r>
            <a:endParaRPr sz="16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3223260" y="3303270"/>
            <a:ext cx="27090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Identité</a:t>
            </a: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- Explorer nos cultures et qui nous sommes.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6149340" y="3874770"/>
            <a:ext cx="27090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Engagement</a:t>
            </a:r>
            <a:r>
              <a:rPr lang="en" sz="16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- Apprendre à aider notre communauté.</a:t>
            </a:r>
            <a:endParaRPr sz="16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/>
          <p:nvPr/>
        </p:nvSpPr>
        <p:spPr>
          <a:xfrm>
            <a:off x="285750" y="3074670"/>
            <a:ext cx="4572000" cy="1165800"/>
          </a:xfrm>
          <a:prstGeom prst="roundRect">
            <a:avLst>
              <a:gd fmla="val 16667" name="adj"/>
            </a:avLst>
          </a:prstGeom>
          <a:solidFill>
            <a:srgbClr val="EEEDFE"/>
          </a:solidFill>
          <a:ln cap="flat" cmpd="sng" w="12700">
            <a:solidFill>
              <a:srgbClr val="08044D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6"/>
          <p:cNvSpPr txBox="1"/>
          <p:nvPr/>
        </p:nvSpPr>
        <p:spPr>
          <a:xfrm>
            <a:off x="308610" y="313182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044D"/>
                </a:solidFill>
              </a:rPr>
              <a:t>🤯</a:t>
            </a:r>
            <a:endParaRPr sz="2160">
              <a:solidFill>
                <a:srgbClr val="08044D"/>
              </a:solidFill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Le Canada, c'est géant !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285750" y="788670"/>
            <a:ext cx="45720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Le Canada est le </a:t>
            </a: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deuxième plus grand pays</a:t>
            </a: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au monde !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Du Nouveau-Brunswick jusqu'en Colombie-Britannique, les paysages changent énormément. On y trouve des montagnes, des prairies et même de la toundra arctique.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765810" y="3097530"/>
            <a:ext cx="39777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08044D"/>
                </a:solidFill>
                <a:latin typeface="Comic Neue"/>
                <a:ea typeface="Comic Neue"/>
                <a:cs typeface="Comic Neue"/>
                <a:sym typeface="Comic Neue"/>
              </a:rPr>
              <a:t>Fun fact</a:t>
            </a:r>
            <a:endParaRPr b="1" sz="1620">
              <a:solidFill>
                <a:srgbClr val="08044D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8044D"/>
                </a:solidFill>
                <a:latin typeface="Comic Neue"/>
                <a:ea typeface="Comic Neue"/>
                <a:cs typeface="Comic Neue"/>
                <a:sym typeface="Comic Neue"/>
              </a:rPr>
              <a:t>Savais-tu qu'il y a six fuseaux horaires différents au Canada ?</a:t>
            </a:r>
            <a:endParaRPr sz="1800">
              <a:solidFill>
                <a:srgbClr val="08044D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/>
          <p:nvPr/>
        </p:nvSpPr>
        <p:spPr>
          <a:xfrm>
            <a:off x="285750" y="1291590"/>
            <a:ext cx="8572500" cy="857400"/>
          </a:xfrm>
          <a:prstGeom prst="roundRect">
            <a:avLst>
              <a:gd fmla="val 16667" name="adj"/>
            </a:avLst>
          </a:prstGeom>
          <a:solidFill>
            <a:srgbClr val="FFF4F1"/>
          </a:solidFill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070" y="1600569"/>
            <a:ext cx="251460" cy="239293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/>
          <p:nvPr/>
        </p:nvSpPr>
        <p:spPr>
          <a:xfrm>
            <a:off x="902970" y="1291590"/>
            <a:ext cx="57837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Karla"/>
                <a:ea typeface="Karla"/>
                <a:cs typeface="Karla"/>
                <a:sym typeface="Karla"/>
              </a:rPr>
              <a:t>Souvenirs de voyage au Canada</a:t>
            </a:r>
            <a:endParaRPr i="1" sz="18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3" name="Google Shape;93;p17">
            <a:hlinkClick r:id="rId5"/>
          </p:cNvPr>
          <p:cNvSpPr/>
          <p:nvPr/>
        </p:nvSpPr>
        <p:spPr>
          <a:xfrm>
            <a:off x="6869430" y="1520190"/>
            <a:ext cx="1714500" cy="400200"/>
          </a:xfrm>
          <a:prstGeom prst="roundRect">
            <a:avLst>
              <a:gd fmla="val 16667" name="adj"/>
            </a:avLst>
          </a:prstGeom>
          <a:solidFill>
            <a:srgbClr val="2C6E49"/>
          </a:solidFill>
          <a:ln cap="flat" cmpd="sng" w="12700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40">
                <a:solidFill>
                  <a:srgbClr val="FFFFFF"/>
                </a:solidFill>
                <a:uFill>
                  <a:noFill/>
                </a:uFill>
                <a:latin typeface="Inter SemiBold"/>
                <a:ea typeface="Inter SemiBold"/>
                <a:cs typeface="Inter SemiBold"/>
                <a:sym typeface="Inter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▶ Lire l'audio</a:t>
            </a:r>
            <a:endParaRPr sz="1440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Écoute bien ces voyageurs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285750" y="74295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Écoute l'audio et réponds aux questions</a:t>
            </a:r>
            <a:endParaRPr sz="16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285750" y="268605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1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788670" y="268605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Quelle province Marc a-t-il visitée pour voir les montagnes 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285750" y="318897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2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788670" y="318897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Quel monument a-t-il vu à Toronto 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285750" y="369189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3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788670" y="369189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Quel lieu célèbre mentionne-t-il au Nouveau-Brunswick 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285750" y="419481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4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788670" y="419481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Qu'est-ce qui était surprenant sur les montagnes en juillet ?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Écoute bien ces voyageurs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285750" y="74295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Vérifie tes réponses ci-dessous</a:t>
            </a:r>
            <a:endParaRPr sz="16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✅​</a:t>
            </a:r>
            <a:endParaRPr sz="36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1" name="Google Shape;111;p18"/>
          <p:cNvSpPr txBox="1"/>
          <p:nvPr/>
        </p:nvSpPr>
        <p:spPr>
          <a:xfrm>
            <a:off x="285750" y="268605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1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>
            <a:off x="788670" y="268605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L'Alberta.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285750" y="318897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2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4" name="Google Shape;114;p18"/>
          <p:cNvSpPr txBox="1"/>
          <p:nvPr/>
        </p:nvSpPr>
        <p:spPr>
          <a:xfrm>
            <a:off x="788670" y="318897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La tour CN.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285750" y="369189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3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788670" y="369189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La baie de Fundy.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285750" y="4194810"/>
            <a:ext cx="388500" cy="3885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4</a:t>
            </a:r>
            <a:endParaRPr sz="216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788670" y="4194810"/>
            <a:ext cx="80697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Il y avait de la neige sur les sommets.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21" y="0"/>
            <a:ext cx="9126157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/>
          <p:nvPr/>
        </p:nvSpPr>
        <p:spPr>
          <a:xfrm>
            <a:off x="285750" y="226314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L'Atlantique, notre maison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285750" y="288036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Étudions l'influence de l'océan sur notre vie :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Commerce</a:t>
            </a: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: ports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Climat</a:t>
            </a: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: brouillard et pluie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800"/>
              <a:buFont typeface="Comic Neue"/>
              <a:buChar char="●"/>
            </a:pPr>
            <a:r>
              <a:rPr b="1"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Tourisme</a:t>
            </a: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: plages et parcs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/>
          <p:nvPr/>
        </p:nvSpPr>
        <p:spPr>
          <a:xfrm>
            <a:off x="914400" y="1234440"/>
            <a:ext cx="7372500" cy="1143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0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Vrai ou Faux : Spécial Canada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32" name="Google Shape;132;p20"/>
          <p:cNvSpPr txBox="1"/>
          <p:nvPr/>
        </p:nvSpPr>
        <p:spPr>
          <a:xfrm>
            <a:off x="822960" y="1143000"/>
            <a:ext cx="7372500" cy="11430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Le Canada est composé de 10 provinces et de 2 territoires.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33" name="Google Shape;133;p20"/>
          <p:cNvSpPr txBox="1"/>
          <p:nvPr/>
        </p:nvSpPr>
        <p:spPr>
          <a:xfrm>
            <a:off x="2571750" y="2628900"/>
            <a:ext cx="1714500" cy="800100"/>
          </a:xfrm>
          <a:prstGeom prst="rect">
            <a:avLst/>
          </a:prstGeom>
          <a:solidFill>
            <a:srgbClr val="FFFFFF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👍​</a:t>
            </a:r>
            <a:r>
              <a:rPr b="1"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VRA</a:t>
            </a:r>
            <a:r>
              <a:rPr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I</a:t>
            </a:r>
            <a:endParaRPr sz="234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34" name="Google Shape;134;p20"/>
          <p:cNvSpPr txBox="1"/>
          <p:nvPr/>
        </p:nvSpPr>
        <p:spPr>
          <a:xfrm>
            <a:off x="4857750" y="2628900"/>
            <a:ext cx="1714500" cy="800100"/>
          </a:xfrm>
          <a:prstGeom prst="rect">
            <a:avLst/>
          </a:prstGeom>
          <a:solidFill>
            <a:srgbClr val="FFFFFF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👎​</a:t>
            </a:r>
            <a:r>
              <a:rPr b="1"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FAU</a:t>
            </a:r>
            <a:r>
              <a:rPr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X</a:t>
            </a:r>
            <a:endParaRPr sz="234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2571750" y="3714750"/>
            <a:ext cx="571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2C6E49"/>
                </a:solidFill>
                <a:latin typeface="Comic Neue"/>
                <a:ea typeface="Comic Neue"/>
                <a:cs typeface="Comic Neue"/>
                <a:sym typeface="Comic Neue"/>
              </a:rPr>
              <a:t>🤔​</a:t>
            </a:r>
            <a:r>
              <a:rPr i="1" lang="en" sz="1620">
                <a:solidFill>
                  <a:srgbClr val="2C6E49"/>
                </a:solidFill>
                <a:latin typeface="Comic Neue"/>
                <a:ea typeface="Comic Neue"/>
                <a:cs typeface="Comic Neue"/>
                <a:sym typeface="Comic Neue"/>
              </a:rPr>
              <a:t> Prépare-toi à expliquer ton raisonnement</a:t>
            </a:r>
            <a:r>
              <a:rPr lang="en" sz="162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.</a:t>
            </a:r>
            <a:endParaRPr sz="162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/>
          <p:nvPr/>
        </p:nvSpPr>
        <p:spPr>
          <a:xfrm>
            <a:off x="914400" y="1234440"/>
            <a:ext cx="7372500" cy="1143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1"/>
          <p:cNvSpPr/>
          <p:nvPr/>
        </p:nvSpPr>
        <p:spPr>
          <a:xfrm>
            <a:off x="457200" y="3657600"/>
            <a:ext cx="8229600" cy="1028700"/>
          </a:xfrm>
          <a:prstGeom prst="roundRect">
            <a:avLst>
              <a:gd fmla="val 16667" name="adj"/>
            </a:avLst>
          </a:prstGeom>
          <a:solidFill>
            <a:srgbClr val="FAEFDA"/>
          </a:solidFill>
          <a:ln cap="flat" cmpd="sng" w="12700">
            <a:solidFill>
              <a:srgbClr val="573B0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1"/>
          <p:cNvSpPr txBox="1"/>
          <p:nvPr/>
        </p:nvSpPr>
        <p:spPr>
          <a:xfrm>
            <a:off x="480060" y="371475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573B06"/>
                </a:solidFill>
              </a:rPr>
              <a:t>🔑</a:t>
            </a:r>
            <a:endParaRPr sz="2160">
              <a:solidFill>
                <a:srgbClr val="573B06"/>
              </a:solidFill>
            </a:endParaRPr>
          </a:p>
        </p:txBody>
      </p:sp>
      <p:sp>
        <p:nvSpPr>
          <p:cNvPr id="143" name="Google Shape;143;p21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88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Vrai ou Faux : Spécial Canada</a:t>
            </a:r>
            <a:endParaRPr b="1" sz="288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4" name="Google Shape;144;p21"/>
          <p:cNvSpPr txBox="1"/>
          <p:nvPr/>
        </p:nvSpPr>
        <p:spPr>
          <a:xfrm>
            <a:off x="822960" y="1143000"/>
            <a:ext cx="7372500" cy="11430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Le Canada est composé de 10 provinces et de 2 territoires.</a:t>
            </a:r>
            <a:endParaRPr sz="18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45" name="Google Shape;145;p21"/>
          <p:cNvSpPr txBox="1"/>
          <p:nvPr/>
        </p:nvSpPr>
        <p:spPr>
          <a:xfrm>
            <a:off x="2571750" y="2628900"/>
            <a:ext cx="1714500" cy="800100"/>
          </a:xfrm>
          <a:prstGeom prst="rect">
            <a:avLst/>
          </a:prstGeom>
          <a:solidFill>
            <a:srgbClr val="FFFFFF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👍​</a:t>
            </a:r>
            <a:r>
              <a:rPr b="1"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VRA</a:t>
            </a:r>
            <a:r>
              <a:rPr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I</a:t>
            </a:r>
            <a:endParaRPr sz="234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46" name="Google Shape;146;p21"/>
          <p:cNvSpPr txBox="1"/>
          <p:nvPr/>
        </p:nvSpPr>
        <p:spPr>
          <a:xfrm>
            <a:off x="4857750" y="2628900"/>
            <a:ext cx="1714500" cy="800100"/>
          </a:xfrm>
          <a:prstGeom prst="rect">
            <a:avLst/>
          </a:prstGeom>
          <a:solidFill>
            <a:srgbClr val="FFFFFF"/>
          </a:solidFill>
          <a:ln cap="flat" cmpd="sng" w="45725">
            <a:solidFill>
              <a:srgbClr val="2C6E4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👎​</a:t>
            </a:r>
            <a:r>
              <a:rPr b="1"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 FAU</a:t>
            </a:r>
            <a:r>
              <a:rPr lang="en" sz="234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X</a:t>
            </a:r>
            <a:endParaRPr sz="234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47" name="Google Shape;147;p21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Comic Neue"/>
                <a:ea typeface="Comic Neue"/>
                <a:cs typeface="Comic Neue"/>
                <a:sym typeface="Comic Neue"/>
              </a:rPr>
              <a:t>✅​</a:t>
            </a:r>
            <a:endParaRPr sz="3600">
              <a:solidFill>
                <a:srgbClr val="040F0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48" name="Google Shape;148;p21"/>
          <p:cNvSpPr txBox="1"/>
          <p:nvPr/>
        </p:nvSpPr>
        <p:spPr>
          <a:xfrm>
            <a:off x="937260" y="3680460"/>
            <a:ext cx="7635300" cy="9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D90368"/>
                </a:solidFill>
                <a:latin typeface="Livvic"/>
                <a:ea typeface="Livvic"/>
                <a:cs typeface="Livvic"/>
                <a:sym typeface="Livvic"/>
              </a:rPr>
              <a:t>Pourquoi est-ce ainsi ?</a:t>
            </a:r>
            <a:endParaRPr b="1" sz="1620">
              <a:solidFill>
                <a:srgbClr val="D90368"/>
              </a:solidFill>
              <a:latin typeface="Livvic"/>
              <a:ea typeface="Livvic"/>
              <a:cs typeface="Livvic"/>
              <a:sym typeface="Livvic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573B06"/>
                </a:solidFill>
                <a:latin typeface="Comic Neue"/>
                <a:ea typeface="Comic Neue"/>
                <a:cs typeface="Comic Neue"/>
                <a:sym typeface="Comic Neue"/>
              </a:rPr>
              <a:t>C'est faux ! Le Canada a 10 provinces et 3 territoires (Yukon, T.N.O. et Nunavut).</a:t>
            </a:r>
            <a:endParaRPr sz="1800">
              <a:solidFill>
                <a:srgbClr val="573B06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  <p:sp>
        <p:nvSpPr>
          <p:cNvPr id="149" name="Google Shape;149;p21"/>
          <p:cNvSpPr txBox="1"/>
          <p:nvPr/>
        </p:nvSpPr>
        <p:spPr>
          <a:xfrm>
            <a:off x="6435090" y="2491740"/>
            <a:ext cx="274200" cy="274200"/>
          </a:xfrm>
          <a:prstGeom prst="rect">
            <a:avLst/>
          </a:prstGeom>
          <a:solidFill>
            <a:srgbClr val="2C6E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270"/>
              </a:spcBef>
              <a:spcAft>
                <a:spcPts val="270"/>
              </a:spcAft>
              <a:buNone/>
            </a:pPr>
            <a:r>
              <a:rPr b="1" lang="en" sz="1170">
                <a:solidFill>
                  <a:srgbClr val="FFFFFF"/>
                </a:solidFill>
                <a:latin typeface="Comic Neue"/>
                <a:ea typeface="Comic Neue"/>
                <a:cs typeface="Comic Neue"/>
                <a:sym typeface="Comic Neue"/>
              </a:rPr>
              <a:t>✓​</a:t>
            </a:r>
            <a:endParaRPr b="1" sz="1170">
              <a:solidFill>
                <a:srgbClr val="FFFFFF"/>
              </a:solidFill>
              <a:latin typeface="Comic Neue"/>
              <a:ea typeface="Comic Neue"/>
              <a:cs typeface="Comic Neue"/>
              <a:sym typeface="Comic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