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embeddedFontLst>
    <p:embeddedFont>
      <p:font typeface="Akatab"/>
      <p:regular r:id="rId31"/>
      <p:bold r:id="rId32"/>
    </p:embeddedFont>
    <p:embeddedFont>
      <p:font typeface="Karla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Akatab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Karla-regular.fntdata"/><Relationship Id="rId10" Type="http://schemas.openxmlformats.org/officeDocument/2006/relationships/slide" Target="slides/slide5.xml"/><Relationship Id="rId32" Type="http://schemas.openxmlformats.org/officeDocument/2006/relationships/font" Target="fonts/Akatab-bold.fntdata"/><Relationship Id="rId13" Type="http://schemas.openxmlformats.org/officeDocument/2006/relationships/slide" Target="slides/slide8.xml"/><Relationship Id="rId35" Type="http://schemas.openxmlformats.org/officeDocument/2006/relationships/font" Target="fonts/Karla-italic.fntdata"/><Relationship Id="rId12" Type="http://schemas.openxmlformats.org/officeDocument/2006/relationships/slide" Target="slides/slide7.xml"/><Relationship Id="rId34" Type="http://schemas.openxmlformats.org/officeDocument/2006/relationships/font" Target="fonts/Karla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Karla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6a724561171a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6a724561171a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6a724562064ea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6a724562064ea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6a72456235a5d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6a72456235a5d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6a72456235f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6a72456235f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6a724562364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6a724562364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6a724562506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6a724562506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6a72456250b5b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6a72456250b5b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6a7245625119c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6a7245625119c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6a7245626d0fd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6a7245626d0fd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6a7245627088d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6a7245627088d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6a72456270e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6a72456270e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6a7245614cd6c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6a7245614cd6c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6a7245629e3d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6a7245629e3d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6a7245629e9b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6a7245629e9b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6a724562c4d5b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6a724562c4d5b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6a724562c529b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6a724562c529b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6a724562c589d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6a724562c589d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6a7245634df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6a7245634df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6a7245616b6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6a7245616b6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6a7245618f5fd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6a7245618f5fd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6a724561d7c8d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6a724561d7c8d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6a724561d80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6a724561d80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6a724561d84f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6a724561d84f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6a72456205b0a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6a72456205b0a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6a72456205f4a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6a72456205f4a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Relationship Id="rId4" Type="http://schemas.openxmlformats.org/officeDocument/2006/relationships/image" Target="../media/image11.jpg"/><Relationship Id="rId5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Relationship Id="rId4" Type="http://schemas.openxmlformats.org/officeDocument/2006/relationships/image" Target="../media/image1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jpg"/><Relationship Id="rId4" Type="http://schemas.openxmlformats.org/officeDocument/2006/relationships/image" Target="../media/image1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jpg"/><Relationship Id="rId4" Type="http://schemas.openxmlformats.org/officeDocument/2006/relationships/image" Target="../media/image1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jpg"/><Relationship Id="rId4" Type="http://schemas.openxmlformats.org/officeDocument/2006/relationships/image" Target="../media/image10.png"/><Relationship Id="rId5" Type="http://schemas.openxmlformats.org/officeDocument/2006/relationships/image" Target="../media/image1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jpg"/><Relationship Id="rId4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1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1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7260" y="742950"/>
            <a:ext cx="3657599" cy="365759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4914900" y="1508760"/>
            <a:ext cx="3829200" cy="12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24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Vivre ensemble en 6e année</a:t>
            </a:r>
            <a:endParaRPr sz="324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4914900" y="2674620"/>
            <a:ext cx="38292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Découvrons notre code de vie pour une année formidable !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1761243"/>
            <a:ext cx="4171950" cy="1712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86300" y="1761243"/>
            <a:ext cx="4171950" cy="1712453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2"/>
          <p:cNvSpPr/>
          <p:nvPr/>
        </p:nvSpPr>
        <p:spPr>
          <a:xfrm>
            <a:off x="171450" y="3703320"/>
            <a:ext cx="4400700" cy="400200"/>
          </a:xfrm>
          <a:prstGeom prst="chevron">
            <a:avLst>
              <a:gd fmla="val 50000" name="adj"/>
            </a:avLst>
          </a:prstGeom>
          <a:solidFill>
            <a:srgbClr val="FFFFFF"/>
          </a:solidFill>
          <a:ln cap="flat" cmpd="sng" w="25400">
            <a:solidFill>
              <a:srgbClr val="D9036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2"/>
          <p:cNvSpPr/>
          <p:nvPr/>
        </p:nvSpPr>
        <p:spPr>
          <a:xfrm>
            <a:off x="4572000" y="3703320"/>
            <a:ext cx="4400700" cy="400200"/>
          </a:xfrm>
          <a:prstGeom prst="chevron">
            <a:avLst>
              <a:gd fmla="val 50000" name="adj"/>
            </a:avLst>
          </a:prstGeom>
          <a:solidFill>
            <a:srgbClr val="FFFFFF"/>
          </a:solidFill>
          <a:ln cap="flat" cmpd="sng" w="25400">
            <a:solidFill>
              <a:srgbClr val="D9036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2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3. Circuler en sécurité</a:t>
            </a:r>
            <a:endParaRPr b="1" sz="288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4" name="Google Shape;164;p22"/>
          <p:cNvSpPr txBox="1"/>
          <p:nvPr/>
        </p:nvSpPr>
        <p:spPr>
          <a:xfrm>
            <a:off x="285750" y="788670"/>
            <a:ext cx="8572500" cy="8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16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Calme et ordre</a:t>
            </a:r>
            <a:endParaRPr b="1" sz="216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La classe est notre espace de travail. Marche calmement.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5" name="Google Shape;165;p22"/>
          <p:cNvSpPr txBox="1"/>
          <p:nvPr/>
        </p:nvSpPr>
        <p:spPr>
          <a:xfrm>
            <a:off x="285750" y="4160520"/>
            <a:ext cx="41721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Range tes affaires sous ton bureau.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4686300" y="4160520"/>
            <a:ext cx="41721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Marche sans courir, même pressé.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3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La sécurité et le respect en mouvement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172" name="Google Shape;172;p23"/>
          <p:cNvSpPr txBox="1"/>
          <p:nvPr/>
        </p:nvSpPr>
        <p:spPr>
          <a:xfrm>
            <a:off x="285750" y="68580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C'est l'heure de sortir pour la récréation ! Quelle attitude démontre que tu appliques bien les règles de sécurité et de politesse de notre classe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3" name="Google Shape;173;p23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1.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marche calmement vers la porte et je forme le rang de manière ordonnée et respectueuse.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5" name="Google Shape;175;p23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2.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6" name="Google Shape;176;p23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cours rapidement vers la sortie pour être certain d'être le premier arrivé en ligne.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7" name="Google Shape;177;p23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3.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8" name="Google Shape;178;p23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crie à mes amis de se dépêcher tout en marchant vite pour ne pas rater une minute de pause.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9" name="Google Shape;179;p23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4.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80" name="Google Shape;180;p23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me faufile rapidement entre les pupitres en bousculant un peu les sacs pour aller plus vite.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4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La sécurité et le respect en mouvement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186" name="Google Shape;186;p24"/>
          <p:cNvSpPr txBox="1"/>
          <p:nvPr/>
        </p:nvSpPr>
        <p:spPr>
          <a:xfrm>
            <a:off x="285750" y="68580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C'est l'heure de sortir pour la récréation ! Quelle attitude démontre que tu appliques bien les règles de sécurité et de politesse de notre classe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87" name="Google Shape;187;p24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1.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88" name="Google Shape;188;p24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marche calmement vers la porte et je forme le rang de manière ordonnée et respectueuse.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89" name="Google Shape;189;p24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2.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0" name="Google Shape;190;p24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cours rapidement vers la sortie pour être certain d'être le premier arrivé en ligne.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1" name="Google Shape;191;p24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3.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2" name="Google Shape;192;p24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crie à mes amis de se dépêcher tout en marchant vite pour ne pas rater une minute de pause.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3" name="Google Shape;193;p24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4.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4" name="Google Shape;194;p24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me faufile rapidement entre les pupitres en bousculant un peu les sacs pour aller plus vite.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5" name="Google Shape;195;p24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✅​</a:t>
            </a:r>
            <a:endParaRPr sz="36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6" name="Google Shape;196;p24"/>
          <p:cNvSpPr txBox="1"/>
          <p:nvPr/>
        </p:nvSpPr>
        <p:spPr>
          <a:xfrm>
            <a:off x="8721090" y="1520190"/>
            <a:ext cx="274200" cy="2742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270"/>
              </a:spcBef>
              <a:spcAft>
                <a:spcPts val="270"/>
              </a:spcAft>
              <a:buNone/>
            </a:pPr>
            <a:r>
              <a:rPr b="1" lang="en" sz="117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✓​</a:t>
            </a:r>
            <a:endParaRPr b="1" sz="117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0220" y="788670"/>
            <a:ext cx="382701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5"/>
          <p:cNvSpPr/>
          <p:nvPr/>
        </p:nvSpPr>
        <p:spPr>
          <a:xfrm>
            <a:off x="285750" y="2308860"/>
            <a:ext cx="4572000" cy="1440300"/>
          </a:xfrm>
          <a:prstGeom prst="roundRect">
            <a:avLst>
              <a:gd fmla="val 16667" name="adj"/>
            </a:avLst>
          </a:prstGeom>
          <a:solidFill>
            <a:srgbClr val="EEEDFE"/>
          </a:solidFill>
          <a:ln cap="flat" cmpd="sng" w="12700">
            <a:solidFill>
              <a:srgbClr val="08044D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5"/>
          <p:cNvSpPr txBox="1"/>
          <p:nvPr/>
        </p:nvSpPr>
        <p:spPr>
          <a:xfrm>
            <a:off x="308610" y="236601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8044D"/>
                </a:solidFill>
              </a:rPr>
              <a:t>🤯</a:t>
            </a:r>
            <a:endParaRPr sz="2160">
              <a:solidFill>
                <a:srgbClr val="08044D"/>
              </a:solidFill>
            </a:endParaRPr>
          </a:p>
        </p:txBody>
      </p:sp>
      <p:sp>
        <p:nvSpPr>
          <p:cNvPr id="204" name="Google Shape;204;p25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4. L'entraide</a:t>
            </a:r>
            <a:endParaRPr b="1" sz="288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05" name="Google Shape;205;p25"/>
          <p:cNvSpPr txBox="1"/>
          <p:nvPr/>
        </p:nvSpPr>
        <p:spPr>
          <a:xfrm>
            <a:off x="285750" y="788670"/>
            <a:ext cx="4572000" cy="16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16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L'esprit d'équipe</a:t>
            </a:r>
            <a:endParaRPr b="1" sz="216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En 6e année, nous sommes une équipe. Si un ami a de la difficulté, ton aide peut faire toute la différence.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06" name="Google Shape;206;p25"/>
          <p:cNvSpPr txBox="1"/>
          <p:nvPr/>
        </p:nvSpPr>
        <p:spPr>
          <a:xfrm>
            <a:off x="765810" y="2331720"/>
            <a:ext cx="3977700" cy="13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08044D"/>
                </a:solidFill>
                <a:latin typeface="Karla"/>
                <a:ea typeface="Karla"/>
                <a:cs typeface="Karla"/>
                <a:sym typeface="Karla"/>
              </a:rPr>
              <a:t>Fun fact</a:t>
            </a:r>
            <a:endParaRPr b="1" sz="1620">
              <a:solidFill>
                <a:srgbClr val="08044D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8044D"/>
                </a:solidFill>
                <a:latin typeface="Karla"/>
                <a:ea typeface="Karla"/>
                <a:cs typeface="Karla"/>
                <a:sym typeface="Karla"/>
              </a:rPr>
              <a:t>On apprend souvent mieux une notion quand on l'explique à quelqu'un d'autre !</a:t>
            </a:r>
            <a:endParaRPr sz="1800">
              <a:solidFill>
                <a:srgbClr val="08044D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L'entraide et la sécurité en action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212" name="Google Shape;212;p26"/>
          <p:cNvSpPr txBox="1"/>
          <p:nvPr/>
        </p:nvSpPr>
        <p:spPr>
          <a:xfrm>
            <a:off x="285750" y="68580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Ton voisin renverse ses crayons par terre pendant que tout le monde travaille. Que fais-tu pour respecter notre code de vie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13" name="Google Shape;213;p26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1.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14" name="Google Shape;214;p26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continue mon travail sans le regarder pour ne pas perdre une seule minute de mon temps.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15" name="Google Shape;215;p26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2.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16" name="Google Shape;216;p26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l'aide discrètement à les ramasser pour éviter un accident et pour l'aider à se remettre au travail.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17" name="Google Shape;217;p26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3.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18" name="Google Shape;218;p26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m'exclame à voix haute pour que tout le monde sache qu'il y a des crayons par terre.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19" name="Google Shape;219;p26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4.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20" name="Google Shape;220;p26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lui dis de se dépêcher car le bruit de ses crayons qui tombent me dérange.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7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L'entraide et la sécurité en action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226" name="Google Shape;226;p27"/>
          <p:cNvSpPr txBox="1"/>
          <p:nvPr/>
        </p:nvSpPr>
        <p:spPr>
          <a:xfrm>
            <a:off x="285750" y="68580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Ton voisin renverse ses crayons par terre pendant que tout le monde travaille. Que fais-tu pour respecter notre code de vie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27" name="Google Shape;227;p27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1.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28" name="Google Shape;228;p27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continue mon travail sans le regarder pour ne pas perdre une seule minute de mon temps.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29" name="Google Shape;229;p27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2.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30" name="Google Shape;230;p27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l'aide discrètement à les ramasser pour éviter un accident et pour l'aider à se remettre au travail.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31" name="Google Shape;231;p27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3.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32" name="Google Shape;232;p27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m'exclame à voix haute pour que tout le monde sache qu'il y a des crayons par terre.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33" name="Google Shape;233;p27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4.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34" name="Google Shape;234;p27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lui dis de se dépêcher car le bruit de ses crayons qui tombent me dérange.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35" name="Google Shape;235;p27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✅​</a:t>
            </a:r>
            <a:endParaRPr sz="36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36" name="Google Shape;236;p27"/>
          <p:cNvSpPr txBox="1"/>
          <p:nvPr/>
        </p:nvSpPr>
        <p:spPr>
          <a:xfrm>
            <a:off x="8721090" y="2377440"/>
            <a:ext cx="274200" cy="2742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270"/>
              </a:spcBef>
              <a:spcAft>
                <a:spcPts val="270"/>
              </a:spcAft>
              <a:buNone/>
            </a:pPr>
            <a:r>
              <a:rPr b="1" lang="en" sz="117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✓​</a:t>
            </a:r>
            <a:endParaRPr b="1" sz="117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6770" y="788670"/>
            <a:ext cx="382701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8"/>
          <p:cNvSpPr/>
          <p:nvPr/>
        </p:nvSpPr>
        <p:spPr>
          <a:xfrm>
            <a:off x="4286250" y="2308860"/>
            <a:ext cx="45600" cy="617100"/>
          </a:xfrm>
          <a:prstGeom prst="roundRect">
            <a:avLst>
              <a:gd fmla="val 16667" name="adj"/>
            </a:avLst>
          </a:prstGeom>
          <a:solidFill>
            <a:srgbClr val="D9036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8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5. Fais les bons choix</a:t>
            </a:r>
            <a:endParaRPr b="1" sz="288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44" name="Google Shape;244;p28"/>
          <p:cNvSpPr txBox="1"/>
          <p:nvPr/>
        </p:nvSpPr>
        <p:spPr>
          <a:xfrm>
            <a:off x="4286250" y="788670"/>
            <a:ext cx="4572000" cy="16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16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Devenir responsable</a:t>
            </a:r>
            <a:endParaRPr b="1" sz="216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Tu es le maître de tes actions. Être responsable, c'est réfléchir avant d'agir et assumer ses choix.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45" name="Google Shape;245;p28"/>
          <p:cNvSpPr txBox="1"/>
          <p:nvPr/>
        </p:nvSpPr>
        <p:spPr>
          <a:xfrm>
            <a:off x="4446270" y="2217420"/>
            <a:ext cx="44121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i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La responsabilité est le prix de la liberté. — Winston Churchill</a:t>
            </a:r>
            <a:endParaRPr i="1"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9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Être responsable de ses choix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251" name="Google Shape;251;p29"/>
          <p:cNvSpPr txBox="1"/>
          <p:nvPr/>
        </p:nvSpPr>
        <p:spPr>
          <a:xfrm>
            <a:off x="285750" y="68580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Tu réalises que tu as oublié ton matériel pour une activité importante. Quelle action démontre que tu es responsable de tes choix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52" name="Google Shape;252;p29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1.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53" name="Google Shape;253;p29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J'accuse mes parents de ne pas avoir vérifié mon sac d'école ce matin avant de partir.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54" name="Google Shape;254;p29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2.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55" name="Google Shape;255;p29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J'informe l'enseignant de mon oubli et je cherche une solution positive pour participer quand même.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56" name="Google Shape;256;p29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3.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57" name="Google Shape;257;p29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ne dis rien et je reste assis sans participer en attendant que l'activité se termine.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58" name="Google Shape;258;p29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4.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59" name="Google Shape;259;p29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J'emprunte le matériel de mon voisin sans lui demander pour que personne ne remarque mon oubli.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0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Être responsable de ses choix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265" name="Google Shape;265;p30"/>
          <p:cNvSpPr txBox="1"/>
          <p:nvPr/>
        </p:nvSpPr>
        <p:spPr>
          <a:xfrm>
            <a:off x="285750" y="68580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Tu réalises que tu as oublié ton matériel pour une activité importante. Quelle action démontre que tu es responsable de tes choix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66" name="Google Shape;266;p30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1.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67" name="Google Shape;267;p30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J'accuse mes parents de ne pas avoir vérifié mon sac d'école ce matin avant de partir.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68" name="Google Shape;268;p30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2.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69" name="Google Shape;269;p30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J'informe l'enseignant de mon oubli et je cherche une solution positive pour participer quand même.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70" name="Google Shape;270;p30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3.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71" name="Google Shape;271;p30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ne dis rien et je reste assis sans participer en attendant que l'activité se termine.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72" name="Google Shape;272;p30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4.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73" name="Google Shape;273;p30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J'emprunte le matériel de mon voisin sans lui demander pour que personne ne remarque mon oubli.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74" name="Google Shape;274;p30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✅​</a:t>
            </a:r>
            <a:endParaRPr sz="36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75" name="Google Shape;275;p30"/>
          <p:cNvSpPr txBox="1"/>
          <p:nvPr/>
        </p:nvSpPr>
        <p:spPr>
          <a:xfrm>
            <a:off x="8721090" y="2377440"/>
            <a:ext cx="274200" cy="2742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270"/>
              </a:spcBef>
              <a:spcAft>
                <a:spcPts val="270"/>
              </a:spcAft>
              <a:buNone/>
            </a:pPr>
            <a:r>
              <a:rPr b="1" lang="en" sz="117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✓​</a:t>
            </a:r>
            <a:endParaRPr b="1" sz="117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914400"/>
            <a:ext cx="8572500" cy="234315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1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Devenir un élève responsable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282" name="Google Shape;282;p31"/>
          <p:cNvSpPr txBox="1"/>
          <p:nvPr/>
        </p:nvSpPr>
        <p:spPr>
          <a:xfrm>
            <a:off x="754380" y="1211580"/>
            <a:ext cx="74295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Pour favoriser le respect en classe, je pratique l'____ active, je reste ____ de mes actions et j'offre mon ____ pour réussir ensemble.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83" name="Google Shape;283;p31"/>
          <p:cNvSpPr txBox="1"/>
          <p:nvPr/>
        </p:nvSpPr>
        <p:spPr>
          <a:xfrm>
            <a:off x="285750" y="3314700"/>
            <a:ext cx="8572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Banque de mots 🏦</a:t>
            </a: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​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84" name="Google Shape;284;p31"/>
          <p:cNvSpPr txBox="1"/>
          <p:nvPr/>
        </p:nvSpPr>
        <p:spPr>
          <a:xfrm>
            <a:off x="285750" y="3771900"/>
            <a:ext cx="1040100" cy="411600"/>
          </a:xfrm>
          <a:prstGeom prst="rect">
            <a:avLst/>
          </a:prstGeom>
          <a:solidFill>
            <a:srgbClr val="FFFFFF"/>
          </a:solidFill>
          <a:ln cap="flat" cmpd="sng" w="228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bruit</a:t>
            </a:r>
            <a:endParaRPr b="1"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85" name="Google Shape;285;p31"/>
          <p:cNvSpPr txBox="1"/>
          <p:nvPr/>
        </p:nvSpPr>
        <p:spPr>
          <a:xfrm>
            <a:off x="1463040" y="3771900"/>
            <a:ext cx="1680300" cy="411600"/>
          </a:xfrm>
          <a:prstGeom prst="rect">
            <a:avLst/>
          </a:prstGeom>
          <a:solidFill>
            <a:srgbClr val="FFFFFF"/>
          </a:solidFill>
          <a:ln cap="flat" cmpd="sng" w="228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spectateur</a:t>
            </a:r>
            <a:endParaRPr b="1"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86" name="Google Shape;286;p31"/>
          <p:cNvSpPr txBox="1"/>
          <p:nvPr/>
        </p:nvSpPr>
        <p:spPr>
          <a:xfrm>
            <a:off x="3280410" y="3771900"/>
            <a:ext cx="1165800" cy="411600"/>
          </a:xfrm>
          <a:prstGeom prst="rect">
            <a:avLst/>
          </a:prstGeom>
          <a:solidFill>
            <a:srgbClr val="FFFFFF"/>
          </a:solidFill>
          <a:ln cap="flat" cmpd="sng" w="228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écoute</a:t>
            </a:r>
            <a:endParaRPr b="1"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87" name="Google Shape;287;p31"/>
          <p:cNvSpPr txBox="1"/>
          <p:nvPr/>
        </p:nvSpPr>
        <p:spPr>
          <a:xfrm>
            <a:off x="4583430" y="3771900"/>
            <a:ext cx="1028700" cy="411600"/>
          </a:xfrm>
          <a:prstGeom prst="rect">
            <a:avLst/>
          </a:prstGeom>
          <a:solidFill>
            <a:srgbClr val="FFFFFF"/>
          </a:solidFill>
          <a:ln cap="flat" cmpd="sng" w="228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aide</a:t>
            </a:r>
            <a:endParaRPr b="1"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88" name="Google Shape;288;p31"/>
          <p:cNvSpPr txBox="1"/>
          <p:nvPr/>
        </p:nvSpPr>
        <p:spPr>
          <a:xfrm>
            <a:off x="5749290" y="3771900"/>
            <a:ext cx="1165800" cy="411600"/>
          </a:xfrm>
          <a:prstGeom prst="rect">
            <a:avLst/>
          </a:prstGeom>
          <a:solidFill>
            <a:srgbClr val="FFFFFF"/>
          </a:solidFill>
          <a:ln cap="flat" cmpd="sng" w="228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maître</a:t>
            </a:r>
            <a:endParaRPr b="1"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89" name="Google Shape;289;p31"/>
          <p:cNvSpPr txBox="1"/>
          <p:nvPr/>
        </p:nvSpPr>
        <p:spPr>
          <a:xfrm>
            <a:off x="7052310" y="3771900"/>
            <a:ext cx="1165800" cy="411600"/>
          </a:xfrm>
          <a:prstGeom prst="rect">
            <a:avLst/>
          </a:prstGeom>
          <a:solidFill>
            <a:srgbClr val="FFFFFF"/>
          </a:solidFill>
          <a:ln cap="flat" cmpd="sng" w="228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retard</a:t>
            </a:r>
            <a:endParaRPr b="1"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7850" y="426"/>
            <a:ext cx="3486151" cy="5142649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/>
          <p:nvPr/>
        </p:nvSpPr>
        <p:spPr>
          <a:xfrm>
            <a:off x="285750" y="2594610"/>
            <a:ext cx="5143500" cy="1440300"/>
          </a:xfrm>
          <a:prstGeom prst="roundRect">
            <a:avLst>
              <a:gd fmla="val 16667" name="adj"/>
            </a:avLst>
          </a:prstGeom>
          <a:solidFill>
            <a:srgbClr val="FAEFDA"/>
          </a:solidFill>
          <a:ln cap="flat" cmpd="sng" w="12700">
            <a:solidFill>
              <a:srgbClr val="573B06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 txBox="1"/>
          <p:nvPr/>
        </p:nvSpPr>
        <p:spPr>
          <a:xfrm>
            <a:off x="308610" y="265176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573B06"/>
                </a:solidFill>
              </a:rPr>
              <a:t>🔑</a:t>
            </a:r>
            <a:endParaRPr sz="2160">
              <a:solidFill>
                <a:srgbClr val="573B06"/>
              </a:solidFill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285750" y="857250"/>
            <a:ext cx="5143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Pourquoi un code de vie ?</a:t>
            </a:r>
            <a:endParaRPr b="1"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285750" y="1474470"/>
            <a:ext cx="5143500" cy="10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Imagine une équipe de hockey sans règles ou un orchestre où tout le monde joue en même temps... Ce serait le chaos, n'est-ce pas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765810" y="2617470"/>
            <a:ext cx="4549200" cy="13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573B06"/>
                </a:solidFill>
                <a:latin typeface="Karla"/>
                <a:ea typeface="Karla"/>
                <a:cs typeface="Karla"/>
                <a:sym typeface="Karla"/>
              </a:rPr>
              <a:t>Key point</a:t>
            </a:r>
            <a:endParaRPr b="1" sz="1620">
              <a:solidFill>
                <a:srgbClr val="573B06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573B06"/>
                </a:solidFill>
                <a:latin typeface="Karla"/>
                <a:ea typeface="Karla"/>
                <a:cs typeface="Karla"/>
                <a:sym typeface="Karla"/>
              </a:rPr>
              <a:t>Le code de vie nous aide à nous sentir en sécurité, respectés et prêts à apprendre ensemble.</a:t>
            </a:r>
            <a:endParaRPr sz="1800">
              <a:solidFill>
                <a:srgbClr val="573B06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914400"/>
            <a:ext cx="8572500" cy="234315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2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Devenir un élève responsable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296" name="Google Shape;296;p32"/>
          <p:cNvSpPr txBox="1"/>
          <p:nvPr/>
        </p:nvSpPr>
        <p:spPr>
          <a:xfrm>
            <a:off x="754380" y="1211580"/>
            <a:ext cx="74295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Pour favoriser le respect en classe, je pratique l'</a:t>
            </a:r>
            <a:r>
              <a:rPr b="1" lang="en" sz="1800">
                <a:solidFill>
                  <a:srgbClr val="2C6E49"/>
                </a:solidFill>
                <a:latin typeface="Karla"/>
                <a:ea typeface="Karla"/>
                <a:cs typeface="Karla"/>
                <a:sym typeface="Karla"/>
              </a:rPr>
              <a:t>écoute</a:t>
            </a: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 active, je reste </a:t>
            </a:r>
            <a:r>
              <a:rPr b="1" lang="en" sz="1800">
                <a:solidFill>
                  <a:srgbClr val="2C6E49"/>
                </a:solidFill>
                <a:latin typeface="Karla"/>
                <a:ea typeface="Karla"/>
                <a:cs typeface="Karla"/>
                <a:sym typeface="Karla"/>
              </a:rPr>
              <a:t>maître</a:t>
            </a: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 de mes actions et j'offre mon </a:t>
            </a:r>
            <a:r>
              <a:rPr b="1" lang="en" sz="1800">
                <a:solidFill>
                  <a:srgbClr val="2C6E49"/>
                </a:solidFill>
                <a:latin typeface="Karla"/>
                <a:ea typeface="Karla"/>
                <a:cs typeface="Karla"/>
                <a:sym typeface="Karla"/>
              </a:rPr>
              <a:t>aide</a:t>
            </a: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 pour réussir ensemble.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97" name="Google Shape;297;p32"/>
          <p:cNvSpPr txBox="1"/>
          <p:nvPr/>
        </p:nvSpPr>
        <p:spPr>
          <a:xfrm>
            <a:off x="285750" y="3314700"/>
            <a:ext cx="8572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Banque de mots 🏦</a:t>
            </a: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​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98" name="Google Shape;298;p32"/>
          <p:cNvSpPr txBox="1"/>
          <p:nvPr/>
        </p:nvSpPr>
        <p:spPr>
          <a:xfrm>
            <a:off x="285750" y="3771900"/>
            <a:ext cx="1040100" cy="411600"/>
          </a:xfrm>
          <a:prstGeom prst="rect">
            <a:avLst/>
          </a:prstGeom>
          <a:solidFill>
            <a:srgbClr val="FFFFFF"/>
          </a:solidFill>
          <a:ln cap="flat" cmpd="sng" w="22850">
            <a:solidFill>
              <a:srgbClr val="7676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20">
                <a:solidFill>
                  <a:srgbClr val="767676"/>
                </a:solidFill>
                <a:latin typeface="Karla"/>
                <a:ea typeface="Karla"/>
                <a:cs typeface="Karla"/>
                <a:sym typeface="Karla"/>
              </a:rPr>
              <a:t>bruit</a:t>
            </a:r>
            <a:endParaRPr b="1" sz="1620">
              <a:solidFill>
                <a:srgbClr val="767676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99" name="Google Shape;299;p32"/>
          <p:cNvSpPr txBox="1"/>
          <p:nvPr/>
        </p:nvSpPr>
        <p:spPr>
          <a:xfrm>
            <a:off x="1463040" y="3771900"/>
            <a:ext cx="1680300" cy="411600"/>
          </a:xfrm>
          <a:prstGeom prst="rect">
            <a:avLst/>
          </a:prstGeom>
          <a:solidFill>
            <a:srgbClr val="FFFFFF"/>
          </a:solidFill>
          <a:ln cap="flat" cmpd="sng" w="22850">
            <a:solidFill>
              <a:srgbClr val="7676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20">
                <a:solidFill>
                  <a:srgbClr val="767676"/>
                </a:solidFill>
                <a:latin typeface="Karla"/>
                <a:ea typeface="Karla"/>
                <a:cs typeface="Karla"/>
                <a:sym typeface="Karla"/>
              </a:rPr>
              <a:t>spectateur</a:t>
            </a:r>
            <a:endParaRPr b="1" sz="1620">
              <a:solidFill>
                <a:srgbClr val="767676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00" name="Google Shape;300;p32"/>
          <p:cNvSpPr txBox="1"/>
          <p:nvPr/>
        </p:nvSpPr>
        <p:spPr>
          <a:xfrm>
            <a:off x="3280410" y="3771900"/>
            <a:ext cx="1165800" cy="411600"/>
          </a:xfrm>
          <a:prstGeom prst="rect">
            <a:avLst/>
          </a:prstGeom>
          <a:solidFill>
            <a:srgbClr val="FFFFFF"/>
          </a:solidFill>
          <a:ln cap="flat" cmpd="sng" w="22850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écoute</a:t>
            </a:r>
            <a:endParaRPr b="1"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01" name="Google Shape;301;p32"/>
          <p:cNvSpPr txBox="1"/>
          <p:nvPr/>
        </p:nvSpPr>
        <p:spPr>
          <a:xfrm>
            <a:off x="4583430" y="3771900"/>
            <a:ext cx="1028700" cy="411600"/>
          </a:xfrm>
          <a:prstGeom prst="rect">
            <a:avLst/>
          </a:prstGeom>
          <a:solidFill>
            <a:srgbClr val="FFFFFF"/>
          </a:solidFill>
          <a:ln cap="flat" cmpd="sng" w="22850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aide</a:t>
            </a:r>
            <a:endParaRPr b="1"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02" name="Google Shape;302;p32"/>
          <p:cNvSpPr txBox="1"/>
          <p:nvPr/>
        </p:nvSpPr>
        <p:spPr>
          <a:xfrm>
            <a:off x="5749290" y="3771900"/>
            <a:ext cx="1165800" cy="411600"/>
          </a:xfrm>
          <a:prstGeom prst="rect">
            <a:avLst/>
          </a:prstGeom>
          <a:solidFill>
            <a:srgbClr val="FFFFFF"/>
          </a:solidFill>
          <a:ln cap="flat" cmpd="sng" w="22850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maître</a:t>
            </a:r>
            <a:endParaRPr b="1"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03" name="Google Shape;303;p32"/>
          <p:cNvSpPr txBox="1"/>
          <p:nvPr/>
        </p:nvSpPr>
        <p:spPr>
          <a:xfrm>
            <a:off x="7052310" y="3771900"/>
            <a:ext cx="1165800" cy="411600"/>
          </a:xfrm>
          <a:prstGeom prst="rect">
            <a:avLst/>
          </a:prstGeom>
          <a:solidFill>
            <a:srgbClr val="FFFFFF"/>
          </a:solidFill>
          <a:ln cap="flat" cmpd="sng" w="22850">
            <a:solidFill>
              <a:srgbClr val="7676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20">
                <a:solidFill>
                  <a:srgbClr val="767676"/>
                </a:solidFill>
                <a:latin typeface="Karla"/>
                <a:ea typeface="Karla"/>
                <a:cs typeface="Karla"/>
                <a:sym typeface="Karla"/>
              </a:rPr>
              <a:t>retard</a:t>
            </a:r>
            <a:endParaRPr b="1" sz="1620">
              <a:solidFill>
                <a:srgbClr val="767676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04" name="Google Shape;304;p32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✅​</a:t>
            </a:r>
            <a:endParaRPr sz="36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2722684"/>
            <a:ext cx="8572500" cy="2132722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3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Le respect au quotidien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311" name="Google Shape;311;p33"/>
          <p:cNvSpPr txBox="1"/>
          <p:nvPr/>
        </p:nvSpPr>
        <p:spPr>
          <a:xfrm>
            <a:off x="285750" y="788670"/>
            <a:ext cx="8572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Voici comment transformer ces règles en actions concrètes chaque jour :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12" name="Google Shape;312;p33"/>
          <p:cNvSpPr txBox="1"/>
          <p:nvPr/>
        </p:nvSpPr>
        <p:spPr>
          <a:xfrm>
            <a:off x="285750" y="1360170"/>
            <a:ext cx="4194900" cy="11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98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À la récréation</a:t>
            </a:r>
            <a:endParaRPr b="1" sz="198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Inclus ceux qui sont seuls et règle les conflits avec politesse.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13" name="Google Shape;313;p33"/>
          <p:cNvSpPr txBox="1"/>
          <p:nvPr/>
        </p:nvSpPr>
        <p:spPr>
          <a:xfrm>
            <a:off x="4652010" y="1360170"/>
            <a:ext cx="4194900" cy="14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98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En classe</a:t>
            </a:r>
            <a:endParaRPr b="1" sz="198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Garde ton espace propre et encourage tes camarades lors des présentations.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4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Vérifions nos connaissances !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319" name="Google Shape;319;p34"/>
          <p:cNvSpPr txBox="1"/>
          <p:nvPr/>
        </p:nvSpPr>
        <p:spPr>
          <a:xfrm>
            <a:off x="285750" y="68580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Si tu vois un camarade qui ne comprend pas une consigne, que devrais-tu faire selon notre code de vie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20" name="Google Shape;320;p34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1.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21" name="Google Shape;321;p34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Continuer ton travail sans t'occuper de lui.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22" name="Google Shape;322;p34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2.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23" name="Google Shape;323;p34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Lui offrir poliment ton aide pour réussir ensemble.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24" name="Google Shape;324;p34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3.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25" name="Google Shape;325;p34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Attendre que l'enseignant s'en aperçoive.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26" name="Google Shape;326;p34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4.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27" name="Google Shape;327;p34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Lui donner tes réponses pour aller plus vite.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5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Vérifions nos connaissances !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333" name="Google Shape;333;p35"/>
          <p:cNvSpPr txBox="1"/>
          <p:nvPr/>
        </p:nvSpPr>
        <p:spPr>
          <a:xfrm>
            <a:off x="285750" y="68580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Si tu vois un camarade qui ne comprend pas une consigne, que devrais-tu faire selon notre code de vie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34" name="Google Shape;334;p35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1.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35" name="Google Shape;335;p35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Continuer ton travail sans t'occuper de lui.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36" name="Google Shape;336;p35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2.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37" name="Google Shape;337;p35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Lui offrir poliment ton aide pour réussir ensemble.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38" name="Google Shape;338;p35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3.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39" name="Google Shape;339;p35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Attendre que l'enseignant s'en aperçoive.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40" name="Google Shape;340;p35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4.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41" name="Google Shape;341;p35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Lui donner tes réponses pour aller plus vite.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42" name="Google Shape;342;p35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✅​</a:t>
            </a:r>
            <a:endParaRPr sz="36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43" name="Google Shape;343;p35"/>
          <p:cNvSpPr txBox="1"/>
          <p:nvPr/>
        </p:nvSpPr>
        <p:spPr>
          <a:xfrm>
            <a:off x="8721090" y="2377440"/>
            <a:ext cx="274200" cy="2742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270"/>
              </a:spcBef>
              <a:spcAft>
                <a:spcPts val="270"/>
              </a:spcAft>
              <a:buNone/>
            </a:pPr>
            <a:r>
              <a:rPr b="1" lang="en" sz="117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✓​</a:t>
            </a:r>
            <a:endParaRPr b="1" sz="117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330" y="651510"/>
            <a:ext cx="8332470" cy="4309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3020" y="1657350"/>
            <a:ext cx="2834640" cy="219456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36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Engagement de la classe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351" name="Google Shape;351;p36"/>
          <p:cNvSpPr txBox="1"/>
          <p:nvPr/>
        </p:nvSpPr>
        <p:spPr>
          <a:xfrm>
            <a:off x="4297680" y="1828800"/>
            <a:ext cx="3726300" cy="19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Lequel de ces 5 points trouves-tu le plus important pour que notre classe soit un endroit génial cette année ? Pourquoi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330" y="651510"/>
            <a:ext cx="8332470" cy="430911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37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Engagement de la classe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358" name="Google Shape;358;p37"/>
          <p:cNvSpPr txBox="1"/>
          <p:nvPr/>
        </p:nvSpPr>
        <p:spPr>
          <a:xfrm>
            <a:off x="982980" y="1657350"/>
            <a:ext cx="7041000" cy="19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Tu aurais pu dire...</a:t>
            </a:r>
            <a:endParaRPr b="1"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L'écoute active car cela montre du respect.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L'entraide pour que personne ne se sente de côté.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Les bons choix pour devenir plus autonomes.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59" name="Google Shape;359;p37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✅​</a:t>
            </a:r>
            <a:endParaRPr sz="36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2160" y="342900"/>
            <a:ext cx="3200400" cy="421767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320040" y="125730"/>
            <a:ext cx="5143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Notre code de vie ?</a:t>
            </a:r>
            <a:endParaRPr b="1"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182880" y="788670"/>
            <a:ext cx="51435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1.     </a:t>
            </a:r>
            <a:r>
              <a:rPr b="1" lang="en" sz="18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Écoute active :</a:t>
            </a:r>
            <a:r>
              <a:rPr b="1" lang="en" sz="1800">
                <a:solidFill>
                  <a:srgbClr val="FADE70"/>
                </a:solidFill>
                <a:latin typeface="Karla"/>
                <a:ea typeface="Karla"/>
                <a:cs typeface="Karla"/>
                <a:sym typeface="Karla"/>
              </a:rPr>
              <a:t> </a:t>
            </a: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Accorde une écouteattentive à chacun, attends ton tour pour parler et exprime-toi avec courtoisie.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2.     </a:t>
            </a:r>
            <a:r>
              <a:rPr b="1" lang="en" sz="18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Lève la main :</a:t>
            </a: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 Attends ton tour avant deprendre la parole en groupe.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3.     </a:t>
            </a:r>
            <a:r>
              <a:rPr b="1" lang="en" sz="18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Circuler en sécurité :</a:t>
            </a: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 Marche calmementdans la classe et forme le rang de manière ordonnée et respectueuse pour la sortie.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4.    </a:t>
            </a:r>
            <a:r>
              <a:rPr b="1" lang="en" sz="18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 L'entraide et l'esprit d'équipe :</a:t>
            </a: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 Offreton aide aux autres pour réussir ensemble et créer une classe formidable.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5.    </a:t>
            </a:r>
            <a:r>
              <a:rPr lang="en" sz="18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 </a:t>
            </a:r>
            <a:r>
              <a:rPr b="1" lang="en" sz="18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Fais les bons choix :</a:t>
            </a: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 Sois maître de tesactions et reste responsable à tout moment de la journée. 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6770" y="788670"/>
            <a:ext cx="382701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/>
          <p:nvPr/>
        </p:nvSpPr>
        <p:spPr>
          <a:xfrm>
            <a:off x="4286250" y="2308860"/>
            <a:ext cx="4572000" cy="685800"/>
          </a:xfrm>
          <a:prstGeom prst="roundRect">
            <a:avLst>
              <a:gd fmla="val 16667" name="adj"/>
            </a:avLst>
          </a:prstGeom>
          <a:solidFill>
            <a:srgbClr val="FFFFFF">
              <a:alpha val="40000"/>
            </a:srgbClr>
          </a:solidFill>
          <a:ln cap="flat" cmpd="sng" w="12700">
            <a:solidFill>
              <a:srgbClr val="D9036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6"/>
          <p:cNvSpPr/>
          <p:nvPr/>
        </p:nvSpPr>
        <p:spPr>
          <a:xfrm>
            <a:off x="4286250" y="3108960"/>
            <a:ext cx="4572000" cy="960000"/>
          </a:xfrm>
          <a:prstGeom prst="roundRect">
            <a:avLst>
              <a:gd fmla="val 16667" name="adj"/>
            </a:avLst>
          </a:prstGeom>
          <a:solidFill>
            <a:srgbClr val="FFFFFF">
              <a:alpha val="40000"/>
            </a:srgbClr>
          </a:solidFill>
          <a:ln cap="flat" cmpd="sng" w="12700">
            <a:solidFill>
              <a:srgbClr val="D9036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6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1. L'écoute active</a:t>
            </a:r>
            <a:endParaRPr b="1" sz="288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4286250" y="788670"/>
            <a:ext cx="4572000" cy="16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16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Écouter avec le cœur et l'esprit</a:t>
            </a:r>
            <a:endParaRPr b="1" sz="216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L'écoute active, c'est bien plus que se taire. C'est accorder une attention totale à celui qui parle.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4400550" y="2423160"/>
            <a:ext cx="43434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Regarde la personne qui s'exprime.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4400550" y="3223260"/>
            <a:ext cx="43434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Attends la fin de sa phrase avant de répondre.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L'écoute active en pratique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90" name="Google Shape;90;p17"/>
          <p:cNvSpPr txBox="1"/>
          <p:nvPr/>
        </p:nvSpPr>
        <p:spPr>
          <a:xfrm>
            <a:off x="285750" y="68580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Pendant qu'un camarade explique son projet, tu as soudainement une idée géniale. Quelle est la meilleure réaction selon l'écoute active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1.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commence à chuchoter mon idée à mon voisin de bureau pour ne pas déranger toute la classe.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2.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l'interromps tout de suite pour être certain de ne pas oublier mon idée importante.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3.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6" name="Google Shape;96;p17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regarde mon camarade, j'attends qu'il termine sa phrase, puis je lève la main pour parler.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4.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baisse la tête et j'écris mon idée dans mon cahier sans plus regarder celui qui parle.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L'écoute active en pratique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104" name="Google Shape;104;p18"/>
          <p:cNvSpPr txBox="1"/>
          <p:nvPr/>
        </p:nvSpPr>
        <p:spPr>
          <a:xfrm>
            <a:off x="285750" y="68580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Pendant qu'un camarade explique son projet, tu as soudainement une idée géniale. Quelle est la meilleure réaction selon l'écoute active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5" name="Google Shape;105;p18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1.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6" name="Google Shape;106;p18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commence à chuchoter mon idée à mon voisin de bureau pour ne pas déranger toute la classe.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7" name="Google Shape;107;p18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2.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8" name="Google Shape;108;p18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l'interromps tout de suite pour être certain de ne pas oublier mon idée importante.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9" name="Google Shape;109;p18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3.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0" name="Google Shape;110;p18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regarde mon camarade, j'attends qu'il termine sa phrase, puis je lève la main pour parler.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1" name="Google Shape;111;p18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4.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2" name="Google Shape;112;p18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Je baisse la tête et j'écris mon idée dans mon cahier sans plus regarder celui qui parle.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3" name="Google Shape;113;p18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✅​</a:t>
            </a:r>
            <a:endParaRPr sz="36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4" name="Google Shape;114;p18"/>
          <p:cNvSpPr txBox="1"/>
          <p:nvPr/>
        </p:nvSpPr>
        <p:spPr>
          <a:xfrm>
            <a:off x="8721090" y="3234690"/>
            <a:ext cx="274200" cy="2742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270"/>
              </a:spcBef>
              <a:spcAft>
                <a:spcPts val="270"/>
              </a:spcAft>
              <a:buNone/>
            </a:pPr>
            <a:r>
              <a:rPr b="1" lang="en" sz="117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✓​</a:t>
            </a:r>
            <a:endParaRPr b="1" sz="117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200" y="788670"/>
            <a:ext cx="382905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/>
          <p:nvPr/>
        </p:nvSpPr>
        <p:spPr>
          <a:xfrm>
            <a:off x="285750" y="2583180"/>
            <a:ext cx="4572000" cy="1714500"/>
          </a:xfrm>
          <a:prstGeom prst="roundRect">
            <a:avLst>
              <a:gd fmla="val 16667" name="adj"/>
            </a:avLst>
          </a:prstGeom>
          <a:solidFill>
            <a:srgbClr val="E1F6EF"/>
          </a:solidFill>
          <a:ln cap="flat" cmpd="sng" w="12700">
            <a:solidFill>
              <a:srgbClr val="084D36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9"/>
          <p:cNvSpPr txBox="1"/>
          <p:nvPr/>
        </p:nvSpPr>
        <p:spPr>
          <a:xfrm>
            <a:off x="308610" y="264033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84D36"/>
                </a:solidFill>
              </a:rPr>
              <a:t>🔍</a:t>
            </a:r>
            <a:endParaRPr sz="2160">
              <a:solidFill>
                <a:srgbClr val="084D36"/>
              </a:solidFill>
            </a:endParaRPr>
          </a:p>
        </p:txBody>
      </p:sp>
      <p:sp>
        <p:nvSpPr>
          <p:cNvPr id="122" name="Google Shape;122;p19"/>
          <p:cNvSpPr txBox="1"/>
          <p:nvPr/>
        </p:nvSpPr>
        <p:spPr>
          <a:xfrm>
            <a:off x="365760" y="18288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2. Lève la main</a:t>
            </a:r>
            <a:endParaRPr b="1" sz="288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3" name="Google Shape;123;p19"/>
          <p:cNvSpPr txBox="1"/>
          <p:nvPr/>
        </p:nvSpPr>
        <p:spPr>
          <a:xfrm>
            <a:off x="285750" y="788670"/>
            <a:ext cx="45720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16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Chacun son tour</a:t>
            </a:r>
            <a:endParaRPr b="1" sz="216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Dans une classe de 6e année, tout le monde a des idées géniales. Pour que tout le monde soit entendu, on doit lever la main.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4" name="Google Shape;124;p19"/>
          <p:cNvSpPr txBox="1"/>
          <p:nvPr/>
        </p:nvSpPr>
        <p:spPr>
          <a:xfrm>
            <a:off x="765810" y="2606040"/>
            <a:ext cx="3977700" cy="16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084D36"/>
                </a:solidFill>
                <a:latin typeface="Karla"/>
                <a:ea typeface="Karla"/>
                <a:cs typeface="Karla"/>
                <a:sym typeface="Karla"/>
              </a:rPr>
              <a:t>Example</a:t>
            </a:r>
            <a:endParaRPr b="1" sz="1620">
              <a:solidFill>
                <a:srgbClr val="084D36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84D36"/>
                </a:solidFill>
                <a:latin typeface="Karla"/>
                <a:ea typeface="Karla"/>
                <a:cs typeface="Karla"/>
                <a:sym typeface="Karla"/>
              </a:rPr>
              <a:t>Si tu as une question pendant que j'explique un problème de maths, lève la main et j'arriverai dès que possible !</a:t>
            </a:r>
            <a:endParaRPr sz="1800">
              <a:solidFill>
                <a:srgbClr val="084D36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Le respect de la parole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130" name="Google Shape;130;p20"/>
          <p:cNvSpPr txBox="1"/>
          <p:nvPr/>
        </p:nvSpPr>
        <p:spPr>
          <a:xfrm>
            <a:off x="285750" y="68580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L'enseignant pose une question à toute la classe. Selon notre code de vie, quelle est la meilleure façon de participer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1" name="Google Shape;131;p20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1.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2" name="Google Shape;132;p20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Dire la réponse à voix haute immédiatement pour montrer que j'ai bien compris.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3" name="Google Shape;133;p20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2.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4" name="Google Shape;134;p20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Chuchoter la réponse à mon voisin de bureau pour voir s'il est d'accord.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5" name="Google Shape;135;p20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3.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6" name="Google Shape;136;p20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Lever la main en silence et attendre que l'enseignant me donne la parole.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7" name="Google Shape;137;p20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4.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8" name="Google Shape;138;p20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Se lever pour s'approcher de l'enseignant afin d'être certain d'être vu.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FFFFFF"/>
                </a:solidFill>
                <a:latin typeface="Akatab"/>
                <a:ea typeface="Akatab"/>
                <a:cs typeface="Akatab"/>
                <a:sym typeface="Akatab"/>
              </a:rPr>
              <a:t>Le respect de la parole</a:t>
            </a:r>
            <a:endParaRPr sz="2880">
              <a:solidFill>
                <a:srgbClr val="FFFFFF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sp>
        <p:nvSpPr>
          <p:cNvPr id="144" name="Google Shape;144;p21"/>
          <p:cNvSpPr txBox="1"/>
          <p:nvPr/>
        </p:nvSpPr>
        <p:spPr>
          <a:xfrm>
            <a:off x="285750" y="68580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L'enseignant pose une question à toute la classe. Selon notre code de vie, quelle est la meilleure façon de participer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45" name="Google Shape;145;p21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1.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46" name="Google Shape;146;p21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Dire la réponse à voix haute immédiatement pour montrer que j'ai bien compris.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47" name="Google Shape;147;p21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2.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48" name="Google Shape;148;p21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Chuchoter la réponse à mon voisin de bureau pour voir s'il est d'accord.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49" name="Google Shape;149;p21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3.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50" name="Google Shape;150;p21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Lever la main en silence et attendre que l'enseignant me donne la parole.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51" name="Google Shape;151;p21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4.</a:t>
            </a:r>
            <a:endParaRPr b="1" sz="25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52" name="Google Shape;152;p21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Se lever pour s'approcher de l'enseignant afin d'être certain d'être vu.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53" name="Google Shape;153;p21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✅​</a:t>
            </a:r>
            <a:endParaRPr sz="36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54" name="Google Shape;154;p21"/>
          <p:cNvSpPr txBox="1"/>
          <p:nvPr/>
        </p:nvSpPr>
        <p:spPr>
          <a:xfrm>
            <a:off x="8721090" y="3234690"/>
            <a:ext cx="274200" cy="2742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270"/>
              </a:spcBef>
              <a:spcAft>
                <a:spcPts val="270"/>
              </a:spcAft>
              <a:buNone/>
            </a:pPr>
            <a:r>
              <a:rPr b="1" lang="en" sz="117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✓​</a:t>
            </a:r>
            <a:endParaRPr b="1" sz="117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