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embeddedFontLst>
    <p:embeddedFont>
      <p:font typeface="Bevan"/>
      <p:regular r:id="rId20"/>
    </p:embeddedFont>
    <p:embeddedFont>
      <p:font typeface="Inter"/>
      <p:regular r:id="rId21"/>
      <p:bold r:id="rId22"/>
    </p:embeddedFont>
    <p:embeddedFont>
      <p:font typeface="Karla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0628c-7cc5-4eee-b1d2-399af2c0e809/51d9bf6e-c433-4587-acf0-78555ff3d465?source=exported_presentation&amp;exportFormat=powerpoint" TargetMode="External"/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0628c-7cc5-4eee-b1d2-399af2c0e809/51d9bf6e-c433-4587-acf0-78555ff3d465?source=exported_presentation&amp;exportFormat=powerpoint" TargetMode="External"/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5a792f1-b125-4f3f-bf7f-17e04358308a" descr="/home/forge/chalkie-production-workers-3/releases/77114566/backend/storage/app/render-specs/b50f5d38-b48a-4578-b4a4-d9898e405fa0/img_633869031c10b00589181f9cb6843e6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02e47a1c-cb73-4143-8606-e0ac639064ac"/>
          <p:cNvSpPr/>
          <p:nvPr/>
        </p:nvSpPr>
        <p:spPr>
          <a:xfrm>
            <a:off x="4914900" y="1257300"/>
            <a:ext cx="382905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Nos choix et leurs conséquences</a:t>
            </a:r>
            <a:endParaRPr lang="en-US" sz="3240" dirty="0"/>
          </a:p>
        </p:txBody>
      </p:sp>
      <p:sp>
        <p:nvSpPr>
          <p:cNvPr id="4" name="ff1916e8-7014-4c28-bb2d-e7d1be7fafe5"/>
          <p:cNvSpPr/>
          <p:nvPr/>
        </p:nvSpPr>
        <p:spPr>
          <a:xfrm>
            <a:off x="4914900" y="2914650"/>
            <a:ext cx="382905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Comprendre notre code de vie en classe de 6e.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8a9d524-84ef-4d0b-9106-b5a5e9d9ac35" descr="/home/forge/chalkie-production-workers-3/releases/77114566/backend/storage/app/render-specs/b50f5d38-b48a-4578-b4a4-d9898e405fa0/img_b4c287a0b46bc483543fe5b3eaea7c8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23fba91b-e979-48ad-b342-8f83d7fcd246"/>
          <p:cNvSpPr/>
          <p:nvPr/>
        </p:nvSpPr>
        <p:spPr>
          <a:xfrm>
            <a:off x="285750" y="85725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Une question de choix</a:t>
            </a:r>
            <a:endParaRPr lang="en-US" sz="2880" dirty="0"/>
          </a:p>
        </p:txBody>
      </p:sp>
      <p:sp>
        <p:nvSpPr>
          <p:cNvPr id="4" name="bd7afbd0-6a43-4949-8b18-25134824bbe0"/>
          <p:cNvSpPr/>
          <p:nvPr/>
        </p:nvSpPr>
        <p:spPr>
          <a:xfrm>
            <a:off x="285750" y="1474470"/>
            <a:ext cx="51435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Chaque geste posé en classe produit un impact direct sur le groupe. Quand tu lances une balle de papier ou écoutes attentivement, que provoques-tu autour de toi?</a:t>
            </a:r>
            <a:endParaRPr lang="en-US" sz="1800" dirty="0"/>
          </a:p>
        </p:txBody>
      </p:sp>
      <p:sp>
        <p:nvSpPr>
          <p:cNvPr id="5" name="155d513b-19ca-42df-a700-f6e43328a813_card"/>
          <p:cNvSpPr/>
          <p:nvPr/>
        </p:nvSpPr>
        <p:spPr>
          <a:xfrm>
            <a:off x="285750" y="2868930"/>
            <a:ext cx="5143500" cy="1184148"/>
          </a:xfrm>
          <a:prstGeom prst="roundRect">
            <a:avLst>
              <a:gd name="adj" fmla="val 7722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155d513b-19ca-42df-a700-f6e43328a813_emoji"/>
          <p:cNvSpPr/>
          <p:nvPr/>
        </p:nvSpPr>
        <p:spPr>
          <a:xfrm>
            <a:off x="400050" y="301752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7" name="155d513b-19ca-42df-a700-f6e43328a813_text"/>
          <p:cNvSpPr/>
          <p:nvPr/>
        </p:nvSpPr>
        <p:spPr>
          <a:xfrm>
            <a:off x="765810" y="2983230"/>
            <a:ext cx="45491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retenir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action entraîne toujours un résultat pour toi et tes camarades.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87563e4-3af6-4e74-b326-f01c0fec7541" descr="/home/forge/chalkie-production-workers-3/releases/77114566/backend/storage/app/render-specs/b50f5d38-b48a-4578-b4a4-d9898e405fa0/img_39374c70562761394bfc2bd9bdec2d4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6aac0f4b-63e2-4188-87bd-db253245fe30" descr="/home/forge/chalkie-production-workers-3/releases/77114566/backend/storage/app/render-specs/b50f5d38-b48a-4578-b4a4-d9898e405fa0/img_5aac7fcd0feae51028bd21829ebdfb0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74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ba083b0a-0a35-47ab-957d-f63af8078907" descr="/home/forge/chalkie-production-workers-3/releases/77114566/backend/storage/app/render-specs/b50f5d38-b48a-4578-b4a4-d9898e405fa0/img_3ea65f5068e602beab704e3e021d51a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30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5" name="65ee3350-bf27-4f9c-b0ba-7a22400d363c" descr="/home/forge/chalkie-production-workers-3/releases/77114566/backend/storage/app/render-specs/b50f5d38-b48a-4578-b4a4-d9898e405fa0/img_6b5a5f243f4f2145058297504110af9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229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6" name="1bd1accd-f6e4-4814-a372-96163155aa01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Les mots clés à retenir</a:t>
            </a:r>
            <a:endParaRPr lang="en-US" sz="2880" dirty="0"/>
          </a:p>
        </p:txBody>
      </p:sp>
      <p:sp>
        <p:nvSpPr>
          <p:cNvPr id="7" name="edfbaaf1-1efa-4552-8abc-38de26941ed2"/>
          <p:cNvSpPr/>
          <p:nvPr/>
        </p:nvSpPr>
        <p:spPr>
          <a:xfrm>
            <a:off x="285750" y="34175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Conséquence</a:t>
            </a:r>
            <a:endParaRPr lang="en-US" sz="198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résultat direct et logique d'une action.</a:t>
            </a:r>
            <a:endParaRPr lang="en-US" sz="1980" dirty="0"/>
          </a:p>
        </p:txBody>
      </p:sp>
      <p:sp>
        <p:nvSpPr>
          <p:cNvPr id="8" name="aa178b0a-1248-4724-ab9d-382f59530ca3"/>
          <p:cNvSpPr/>
          <p:nvPr/>
        </p:nvSpPr>
        <p:spPr>
          <a:xfrm>
            <a:off x="2491740" y="27317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Avertissement</a:t>
            </a:r>
            <a:endParaRPr lang="en-US" sz="198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signal bienveillant pour t'aider à te corriger.</a:t>
            </a:r>
            <a:endParaRPr lang="en-US" sz="1980" dirty="0"/>
          </a:p>
        </p:txBody>
      </p:sp>
      <p:sp>
        <p:nvSpPr>
          <p:cNvPr id="9" name="b7c7bb75-9e15-4372-b7e2-0c43e5559ae1"/>
          <p:cNvSpPr/>
          <p:nvPr/>
        </p:nvSpPr>
        <p:spPr>
          <a:xfrm>
            <a:off x="4686300" y="34175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Comportement</a:t>
            </a:r>
            <a:endParaRPr lang="en-US" sz="1980" dirty="0"/>
          </a:p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 manière d'agir et de réagir en groupe.</a:t>
            </a:r>
            <a:endParaRPr lang="en-US" sz="1980" dirty="0"/>
          </a:p>
        </p:txBody>
      </p:sp>
      <p:sp>
        <p:nvSpPr>
          <p:cNvPr id="10" name="f09df4f0-6447-4773-bf72-b8d19093cffa"/>
          <p:cNvSpPr/>
          <p:nvPr/>
        </p:nvSpPr>
        <p:spPr>
          <a:xfrm>
            <a:off x="6892290" y="27317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Responsabilité</a:t>
            </a:r>
            <a:endParaRPr lang="en-US" sz="198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Prendre en charge ses paroles et ses gestes.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7c108ec-4fda-43f8-bcc2-7d81b0d57b74" descr="/home/forge/chalkie-production-workers-3/releases/77114566/backend/storage/app/render-specs/b50f5d38-b48a-4578-b4a4-d9898e405fa0/img_eb637926576132357f9a0b3fa9bcb21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e6ca74f4-1737-4fdd-8e06-98908c53bc46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Pourquoi avons-nous un code de vie?</a:t>
            </a:r>
            <a:endParaRPr lang="en-US" sz="2880" dirty="0"/>
          </a:p>
        </p:txBody>
      </p:sp>
      <p:sp>
        <p:nvSpPr>
          <p:cNvPr id="4" name="1c5762bb-3668-45ed-8ef9-bd2600763b06"/>
          <p:cNvSpPr/>
          <p:nvPr/>
        </p:nvSpPr>
        <p:spPr>
          <a:xfrm>
            <a:off x="4286250" y="788670"/>
            <a:ext cx="45720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Notre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code de vie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n'existe pas pour punir, mais pour garantir à chacun le droit d'apprendre dans le calme et la sécurité.</a:t>
            </a:r>
            <a:endParaRPr lang="en-US" sz="1800" dirty="0"/>
          </a:p>
        </p:txBody>
      </p:sp>
      <p:sp>
        <p:nvSpPr>
          <p:cNvPr id="5" name="5fbe9a59-33f4-4e1a-a262-242682465823"/>
          <p:cNvSpPr/>
          <p:nvPr/>
        </p:nvSpPr>
        <p:spPr>
          <a:xfrm>
            <a:off x="4286250" y="2183130"/>
            <a:ext cx="45720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classe, la liberté de l'un s'arrête là où commence le respect des autres. Chacun contribue à cette ambiance de travail harmonieuse.</a:t>
            </a:r>
            <a:endParaRPr lang="en-US" sz="1800" dirty="0"/>
          </a:p>
        </p:txBody>
      </p:sp>
      <p:sp>
        <p:nvSpPr>
          <p:cNvPr id="6" name="0ebf33ec-bf1a-4f84-bb17-4b126baee8ff_card"/>
          <p:cNvSpPr/>
          <p:nvPr/>
        </p:nvSpPr>
        <p:spPr>
          <a:xfrm>
            <a:off x="4286250" y="3577590"/>
            <a:ext cx="4572000" cy="1184148"/>
          </a:xfrm>
          <a:prstGeom prst="roundRect">
            <a:avLst>
              <a:gd name="adj" fmla="val 7722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7" name="0ebf33ec-bf1a-4f84-bb17-4b126baee8ff_emoji"/>
          <p:cNvSpPr/>
          <p:nvPr/>
        </p:nvSpPr>
        <p:spPr>
          <a:xfrm>
            <a:off x="4400550" y="372618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8" name="0ebf33ec-bf1a-4f84-bb17-4b126baee8ff_text"/>
          <p:cNvSpPr/>
          <p:nvPr/>
        </p:nvSpPr>
        <p:spPr>
          <a:xfrm>
            <a:off x="4766310" y="3691890"/>
            <a:ext cx="39776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Point clé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confiance grandit quand chacun respecte les règles convenues.</a:t>
            </a:r>
            <a:endParaRPr lang="en-US" sz="1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f4c64e5-1724-4d9f-9d60-0174763b6080"/>
          <p:cNvSpPr/>
          <p:nvPr/>
        </p:nvSpPr>
        <p:spPr>
          <a:xfrm>
            <a:off x="171450" y="9029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3E804C"/>
            </a:solidFill>
            <a:prstDash val="solid"/>
          </a:ln>
        </p:spPr>
      </p:sp>
      <p:sp>
        <p:nvSpPr>
          <p:cNvPr id="3" name="6e212ee2-e8dd-4c26-a338-2973637399e2"/>
          <p:cNvSpPr/>
          <p:nvPr/>
        </p:nvSpPr>
        <p:spPr>
          <a:xfrm>
            <a:off x="3108960" y="9029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3E804C"/>
            </a:solidFill>
            <a:prstDash val="solid"/>
          </a:ln>
        </p:spPr>
      </p:sp>
      <p:sp>
        <p:nvSpPr>
          <p:cNvPr id="4" name="c010fb22-f381-4080-86b6-8953b5e43210"/>
          <p:cNvSpPr/>
          <p:nvPr/>
        </p:nvSpPr>
        <p:spPr>
          <a:xfrm>
            <a:off x="6035040" y="902970"/>
            <a:ext cx="2937510" cy="400050"/>
          </a:xfrm>
          <a:prstGeom prst="chevron">
            <a:avLst/>
          </a:prstGeom>
          <a:solidFill>
            <a:srgbClr val="FFFFFF"/>
          </a:solidFill>
          <a:ln w="22860">
            <a:solidFill>
              <a:srgbClr val="3E804C"/>
            </a:solidFill>
            <a:prstDash val="solid"/>
          </a:ln>
        </p:spPr>
      </p:sp>
      <p:sp>
        <p:nvSpPr>
          <p:cNvPr id="5" name="7273d566-08e8-4de9-893d-82331adfb741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Nos 3 étapes claires : 1-2-3</a:t>
            </a:r>
            <a:endParaRPr lang="en-US" sz="2880" dirty="0"/>
          </a:p>
        </p:txBody>
      </p:sp>
      <p:sp>
        <p:nvSpPr>
          <p:cNvPr id="6" name="e2ec9e85-635c-4a8b-bda4-74f197aab3ca"/>
          <p:cNvSpPr/>
          <p:nvPr/>
        </p:nvSpPr>
        <p:spPr>
          <a:xfrm>
            <a:off x="285750" y="1360170"/>
            <a:ext cx="270891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L'arrêt direct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Je demande l'arrêt immédiat du comportement pour te donner une chance de te reprendre.</a:t>
            </a:r>
            <a:endParaRPr lang="en-US" sz="1800" dirty="0"/>
          </a:p>
        </p:txBody>
      </p:sp>
      <p:sp>
        <p:nvSpPr>
          <p:cNvPr id="7" name="19037a9d-aa58-4ece-bde9-4e93f0c88366"/>
          <p:cNvSpPr/>
          <p:nvPr/>
        </p:nvSpPr>
        <p:spPr>
          <a:xfrm>
            <a:off x="3223260" y="1360170"/>
            <a:ext cx="270891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La discussion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Nous nous rencontrons à la récréation ou un autre moment pour analyser la situation calmement.</a:t>
            </a:r>
            <a:endParaRPr lang="en-US" sz="1800" dirty="0"/>
          </a:p>
        </p:txBody>
      </p:sp>
      <p:sp>
        <p:nvSpPr>
          <p:cNvPr id="8" name="6ae9922b-dfd3-4fae-9357-6a3716f61522"/>
          <p:cNvSpPr/>
          <p:nvPr/>
        </p:nvSpPr>
        <p:spPr>
          <a:xfrm>
            <a:off x="6149340" y="1360170"/>
            <a:ext cx="270891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La famille</a:t>
            </a:r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- Une communication est transmise à tes parents pour établir ensemble un plan de redressement.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3bf6a4a-e22d-4e64-874c-0d2386089b8e" descr="/home/forge/chalkie-production-workers-3/releases/77114566/backend/storage/app/render-specs/b50f5d38-b48a-4578-b4a4-d9898e405fa0/img_9d784fd675d9e9f8fb12082d2cbaa4f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f9b37d02-56f4-4c09-b0fb-6bd58f441967"/>
          <p:cNvSpPr/>
          <p:nvPr/>
        </p:nvSpPr>
        <p:spPr>
          <a:xfrm>
            <a:off x="285750" y="29718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Le registre de suivi</a:t>
            </a:r>
            <a:endParaRPr lang="en-US" sz="2880" dirty="0"/>
          </a:p>
        </p:txBody>
      </p:sp>
      <p:sp>
        <p:nvSpPr>
          <p:cNvPr id="4" name="967cc027-77fb-4149-be43-e187648880b4"/>
          <p:cNvSpPr/>
          <p:nvPr/>
        </p:nvSpPr>
        <p:spPr>
          <a:xfrm>
            <a:off x="285750" y="914400"/>
            <a:ext cx="5143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Chaque intervention est notée dans un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registre personnel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suivi afin de garder des faits précis et justes pour tout le monde.</a:t>
            </a:r>
            <a:endParaRPr lang="en-US" sz="1800" dirty="0"/>
          </a:p>
        </p:txBody>
      </p:sp>
      <p:sp>
        <p:nvSpPr>
          <p:cNvPr id="5" name="9966a8cc-2318-4803-b2b4-479fdde97e59"/>
          <p:cNvSpPr/>
          <p:nvPr/>
        </p:nvSpPr>
        <p:spPr>
          <a:xfrm>
            <a:off x="285750" y="2034540"/>
            <a:ext cx="51435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registre documente la date, le geste posé, l'avertissement et la discussion tenue. Il permet d'observer tes progrès au fil des semaines.</a:t>
            </a:r>
            <a:endParaRPr lang="en-US" sz="1800" dirty="0"/>
          </a:p>
        </p:txBody>
      </p:sp>
      <p:sp>
        <p:nvSpPr>
          <p:cNvPr id="6" name="3e4045ef-da17-4eed-b356-b9c75231fa3d_card"/>
          <p:cNvSpPr/>
          <p:nvPr/>
        </p:nvSpPr>
        <p:spPr>
          <a:xfrm>
            <a:off x="285750" y="3429000"/>
            <a:ext cx="5143500" cy="1184148"/>
          </a:xfrm>
          <a:prstGeom prst="roundRect">
            <a:avLst>
              <a:gd name="adj" fmla="val 7722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7" name="3e4045ef-da17-4eed-b356-b9c75231fa3d_emoji"/>
          <p:cNvSpPr/>
          <p:nvPr/>
        </p:nvSpPr>
        <p:spPr>
          <a:xfrm>
            <a:off x="400050" y="357759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8" name="3e4045ef-da17-4eed-b356-b9c75231fa3d_text"/>
          <p:cNvSpPr/>
          <p:nvPr/>
        </p:nvSpPr>
        <p:spPr>
          <a:xfrm>
            <a:off x="765810" y="3543300"/>
            <a:ext cx="45491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84D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Exemple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84D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faits notés éliminent les malentendus et protègent chaque élève.</a:t>
            </a:r>
            <a:endParaRPr lang="en-US" sz="1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a9cb168-1139-4231-8a71-0294fc920bbe"/>
          <p:cNvSpPr/>
          <p:nvPr/>
        </p:nvSpPr>
        <p:spPr>
          <a:xfrm>
            <a:off x="285750" y="24003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La fiche à imprimer</a:t>
            </a:r>
            <a:endParaRPr lang="en-US" sz="2880" dirty="0"/>
          </a:p>
        </p:txBody>
      </p:sp>
      <p:sp>
        <p:nvSpPr>
          <p:cNvPr id="3" name="f9e25474-a482-41cd-9250-bc514386c348"/>
          <p:cNvSpPr/>
          <p:nvPr/>
        </p:nvSpPr>
        <p:spPr>
          <a:xfrm>
            <a:off x="285750" y="857250"/>
            <a:ext cx="4194810" cy="22037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Protocole officiel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Stop immédiat au comportement inapproprié.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Rencontre et discussion à la récréation.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Avis formel et appel aux parents.</a:t>
            </a:r>
            <a:endParaRPr lang="en-US" sz="1980" dirty="0"/>
          </a:p>
        </p:txBody>
      </p:sp>
      <p:sp>
        <p:nvSpPr>
          <p:cNvPr id="4" name="d86ed52b-6c7d-4bd1-b524-ba190c85e35b_card"/>
          <p:cNvSpPr/>
          <p:nvPr/>
        </p:nvSpPr>
        <p:spPr>
          <a:xfrm>
            <a:off x="285750" y="3040380"/>
            <a:ext cx="4194810" cy="1184148"/>
          </a:xfrm>
          <a:prstGeom prst="roundRect">
            <a:avLst>
              <a:gd name="adj" fmla="val 7722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d86ed52b-6c7d-4bd1-b524-ba190c85e35b_emoji"/>
          <p:cNvSpPr/>
          <p:nvPr/>
        </p:nvSpPr>
        <p:spPr>
          <a:xfrm>
            <a:off x="400050" y="318897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6" name="d86ed52b-6c7d-4bd1-b524-ba190c85e35b_text"/>
          <p:cNvSpPr/>
          <p:nvPr/>
        </p:nvSpPr>
        <p:spPr>
          <a:xfrm>
            <a:off x="765810" y="3154680"/>
            <a:ext cx="360045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retenir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B2F5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conserver dans la première pochette de ton cartable.</a:t>
            </a:r>
            <a:endParaRPr lang="en-US" sz="1620" dirty="0"/>
          </a:p>
        </p:txBody>
      </p:sp>
      <p:sp>
        <p:nvSpPr>
          <p:cNvPr id="7" name="6f852fe7-73ae-45f6-9ddf-0da0d4da1548"/>
          <p:cNvSpPr/>
          <p:nvPr/>
        </p:nvSpPr>
        <p:spPr>
          <a:xfrm>
            <a:off x="4652010" y="85725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 engagement d'élève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 reconnais mon erreur dès le premier rappel.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 participe honnêtement à la discussion.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Je collabore avec mes parents pour réparer.</a:t>
            </a:r>
            <a:endParaRPr lang="en-US" sz="1980" dirty="0"/>
          </a:p>
        </p:txBody>
      </p:sp>
      <p:sp>
        <p:nvSpPr>
          <p:cNvPr id="8" name="c81d47f9-9477-444c-b521-e9eee52ca019_card"/>
          <p:cNvSpPr/>
          <p:nvPr/>
        </p:nvSpPr>
        <p:spPr>
          <a:xfrm>
            <a:off x="4652010" y="3348990"/>
            <a:ext cx="4194810" cy="1184148"/>
          </a:xfrm>
          <a:prstGeom prst="roundRect">
            <a:avLst>
              <a:gd name="adj" fmla="val 7722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9" name="c81d47f9-9477-444c-b521-e9eee52ca019_emoji"/>
          <p:cNvSpPr/>
          <p:nvPr/>
        </p:nvSpPr>
        <p:spPr>
          <a:xfrm>
            <a:off x="4766310" y="349758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10" name="c81d47f9-9477-444c-b521-e9eee52ca019_text"/>
          <p:cNvSpPr/>
          <p:nvPr/>
        </p:nvSpPr>
        <p:spPr>
          <a:xfrm>
            <a:off x="5132070" y="3463290"/>
            <a:ext cx="360045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Point clé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73B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Signature de l'élève et des parents requise au verso.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40c3544-152a-4485-aa5a-78950b995e4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Écoute : La mise en pratique</a:t>
            </a:r>
            <a:endParaRPr lang="en-US" sz="2880" dirty="0"/>
          </a:p>
        </p:txBody>
      </p:sp>
      <p:sp>
        <p:nvSpPr>
          <p:cNvPr id="3" name="b4186c44-943c-4b8b-b482-1a2468e05bab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Écoute l'audio et réponds aux questions</a:t>
            </a:r>
            <a:endParaRPr lang="en-US" sz="1620" dirty="0"/>
          </a:p>
        </p:txBody>
      </p:sp>
      <p:sp>
        <p:nvSpPr>
          <p:cNvPr id="4" name="1a0deccc-b1d2-40f2-99d9-48409cdb0f8a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3135627a-9c61-4857-b14a-7b744906a419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 geste reproche-t-on d'abord à Julien?</a:t>
            </a:r>
            <a:endParaRPr lang="en-US" sz="1800" dirty="0"/>
          </a:p>
        </p:txBody>
      </p:sp>
      <p:sp>
        <p:nvSpPr>
          <p:cNvPr id="6" name="bb95356a-53a0-441d-b3a5-a945f77e0a4a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60" dirty="0"/>
          </a:p>
        </p:txBody>
      </p:sp>
      <p:sp>
        <p:nvSpPr>
          <p:cNvPr id="7" name="3119f37e-700e-4c92-9a71-1d7b90a3f00e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quelle étape du système de conséquences cette scène correspond-elle?</a:t>
            </a:r>
            <a:endParaRPr lang="en-US" sz="1800" dirty="0"/>
          </a:p>
        </p:txBody>
      </p:sp>
      <p:sp>
        <p:nvSpPr>
          <p:cNvPr id="8" name="5dd8d871-0b44-49de-99af-180fe9fdf2eb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60" dirty="0"/>
          </a:p>
        </p:txBody>
      </p:sp>
      <p:sp>
        <p:nvSpPr>
          <p:cNvPr id="9" name="e7e62355-74f9-4c55-a0d1-13c8f05bb20d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 prévient le professeur si le bavardage continue?</a:t>
            </a:r>
            <a:endParaRPr lang="en-US" sz="1800" dirty="0"/>
          </a:p>
        </p:txBody>
      </p:sp>
      <p:sp>
        <p:nvSpPr>
          <p:cNvPr id="10" name="98baa496-2c2c-4532-aa45-5d921d0019db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60" dirty="0"/>
          </a:p>
        </p:txBody>
      </p:sp>
      <p:sp>
        <p:nvSpPr>
          <p:cNvPr id="11" name="1a585ac9-11fc-4cd5-9ed7-152dd81c9de0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 attitude Julien choisit-il d'adopter à la fin?</a:t>
            </a:r>
            <a:endParaRPr lang="en-US" sz="1800" dirty="0"/>
          </a:p>
        </p:txBody>
      </p:sp>
      <p:sp>
        <p:nvSpPr>
          <p:cNvPr id="12" name="51d9bf6e-c433-4587-acf0-78555ff3d465_card"/>
          <p:cNvSpPr/>
          <p:nvPr/>
        </p:nvSpPr>
        <p:spPr>
          <a:xfrm>
            <a:off x="285750" y="131445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3" name="51d9bf6e-c433-4587-acf0-78555ff3d465_icon" descr="/home/forge/chalkie-production-workers-3/releases/77114566/backend/storage/app/render-specs/b50f5d38-b48a-4578-b4a4-d9898e405fa0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617345"/>
            <a:ext cx="251460" cy="251460"/>
          </a:xfrm>
          <a:prstGeom prst="rect">
            <a:avLst/>
          </a:prstGeom>
        </p:spPr>
      </p:pic>
      <p:sp>
        <p:nvSpPr>
          <p:cNvPr id="14" name="51d9bf6e-c433-4587-acf0-78555ff3d465_title"/>
          <p:cNvSpPr/>
          <p:nvPr/>
        </p:nvSpPr>
        <p:spPr>
          <a:xfrm>
            <a:off x="902970" y="1314450"/>
            <a:ext cx="57835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Une intervention en classe</a:t>
            </a:r>
            <a:endParaRPr lang="en-US" sz="1800" dirty="0"/>
          </a:p>
        </p:txBody>
      </p:sp>
      <p:sp>
        <p:nvSpPr>
          <p:cNvPr id="15" name="51d9bf6e-c433-4587-acf0-78555ff3d465_btn"/>
          <p:cNvSpPr/>
          <p:nvPr/>
        </p:nvSpPr>
        <p:spPr>
          <a:xfrm>
            <a:off x="6869430" y="1543050"/>
            <a:ext cx="17145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Lire l'audio</a:t>
            </a:r>
            <a:endParaRPr lang="en-US" sz="1440" dirty="0"/>
          </a:p>
        </p:txBody>
      </p:sp>
      <p:sp>
        <p:nvSpPr>
          <p:cNvPr id="16" name="51d9bf6e-c433-4587-acf0-78555ff3d465_btn_link">
            <a:hlinkClick r:id="rId3" tooltip=""/>
          </p:cNvPr>
          <p:cNvSpPr/>
          <p:nvPr/>
        </p:nvSpPr>
        <p:spPr>
          <a:xfrm>
            <a:off x="6869430" y="1543050"/>
            <a:ext cx="17145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40c3544-152a-4485-aa5a-78950b995e4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Écoute : La mise en pratique</a:t>
            </a:r>
            <a:endParaRPr lang="en-US" sz="2880" dirty="0"/>
          </a:p>
        </p:txBody>
      </p:sp>
      <p:sp>
        <p:nvSpPr>
          <p:cNvPr id="3" name="7b76da68-b98d-468a-af31-5c3baf8615df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Vérifie tes réponses ci-dessous</a:t>
            </a:r>
            <a:endParaRPr lang="en-US" sz="1620" dirty="0"/>
          </a:p>
        </p:txBody>
      </p:sp>
      <p:sp>
        <p:nvSpPr>
          <p:cNvPr id="4" name="b9ba2b0c-7b70-4caa-986d-4c13b47263ba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</a:t>
            </a:r>
            <a:endParaRPr lang="en-US" sz="3600" dirty="0"/>
          </a:p>
        </p:txBody>
      </p:sp>
      <p:sp>
        <p:nvSpPr>
          <p:cNvPr id="5" name="96895378-6f05-420a-848d-240a3a225856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60" dirty="0"/>
          </a:p>
        </p:txBody>
      </p:sp>
      <p:sp>
        <p:nvSpPr>
          <p:cNvPr id="6" name="3d42df38-2465-4169-8fae-ca424f6e363b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Julien interrompt et bavarde bruyamment pendant que les autres travaillent.</a:t>
            </a:r>
            <a:endParaRPr lang="en-US" sz="1800" dirty="0"/>
          </a:p>
        </p:txBody>
      </p:sp>
      <p:sp>
        <p:nvSpPr>
          <p:cNvPr id="7" name="9c4574ad-4724-442b-9563-84c0dfa2b65f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a9d0709a-e2b6-457e-81c2-6daf980ea051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Elle correspond à l'étape 1, le rappel direct pour faire cesser le comportement.</a:t>
            </a:r>
            <a:endParaRPr lang="en-US" sz="1800" dirty="0"/>
          </a:p>
        </p:txBody>
      </p:sp>
      <p:sp>
        <p:nvSpPr>
          <p:cNvPr id="9" name="1d7a81d9-cad1-4d0b-88c0-4c3c09691afd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60" dirty="0"/>
          </a:p>
        </p:txBody>
      </p:sp>
      <p:sp>
        <p:nvSpPr>
          <p:cNvPr id="10" name="945fe700-1673-4677-936e-96fb8374e599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Ils devront se rencontrer à la récréation pour discuter, ce qui est l'étape 2.</a:t>
            </a:r>
            <a:endParaRPr lang="en-US" sz="1800" dirty="0"/>
          </a:p>
        </p:txBody>
      </p:sp>
      <p:sp>
        <p:nvSpPr>
          <p:cNvPr id="11" name="140cb865-e3a0-4a79-a6ef-5abe4e7dd3a2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60" dirty="0"/>
          </a:p>
        </p:txBody>
      </p:sp>
      <p:sp>
        <p:nvSpPr>
          <p:cNvPr id="12" name="862d9fdf-c732-4d3b-970b-fea25e9d2953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 s'excuse calmement et reprend immédiatement son travail de français.</a:t>
            </a:r>
            <a:endParaRPr lang="en-US" sz="1800" dirty="0"/>
          </a:p>
        </p:txBody>
      </p:sp>
      <p:sp>
        <p:nvSpPr>
          <p:cNvPr id="13" name="51d9bf6e-c433-4587-acf0-78555ff3d465_card"/>
          <p:cNvSpPr/>
          <p:nvPr/>
        </p:nvSpPr>
        <p:spPr>
          <a:xfrm>
            <a:off x="285750" y="131445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4" name="51d9bf6e-c433-4587-acf0-78555ff3d465_icon" descr="/home/forge/chalkie-production-workers-3/releases/77114566/backend/storage/app/render-specs/b50f5d38-b48a-4578-b4a4-d9898e405fa0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617345"/>
            <a:ext cx="251460" cy="251460"/>
          </a:xfrm>
          <a:prstGeom prst="rect">
            <a:avLst/>
          </a:prstGeom>
        </p:spPr>
      </p:pic>
      <p:sp>
        <p:nvSpPr>
          <p:cNvPr id="15" name="51d9bf6e-c433-4587-acf0-78555ff3d465_title"/>
          <p:cNvSpPr/>
          <p:nvPr/>
        </p:nvSpPr>
        <p:spPr>
          <a:xfrm>
            <a:off x="902970" y="1314450"/>
            <a:ext cx="57835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Une intervention en classe</a:t>
            </a:r>
            <a:endParaRPr lang="en-US" sz="1800" dirty="0"/>
          </a:p>
        </p:txBody>
      </p:sp>
      <p:sp>
        <p:nvSpPr>
          <p:cNvPr id="16" name="51d9bf6e-c433-4587-acf0-78555ff3d465_btn"/>
          <p:cNvSpPr/>
          <p:nvPr/>
        </p:nvSpPr>
        <p:spPr>
          <a:xfrm>
            <a:off x="6869430" y="1543050"/>
            <a:ext cx="17145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Lire l'audio</a:t>
            </a:r>
            <a:endParaRPr lang="en-US" sz="1440" dirty="0"/>
          </a:p>
        </p:txBody>
      </p:sp>
      <p:sp>
        <p:nvSpPr>
          <p:cNvPr id="17" name="51d9bf6e-c433-4587-acf0-78555ff3d465_btn_link">
            <a:hlinkClick r:id="rId3" tooltip=""/>
          </p:cNvPr>
          <p:cNvSpPr/>
          <p:nvPr/>
        </p:nvSpPr>
        <p:spPr>
          <a:xfrm>
            <a:off x="6869430" y="1543050"/>
            <a:ext cx="17145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9f36124-d1ae-497e-8f7f-b99aaf329107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Ordre des conséquences</a:t>
            </a:r>
            <a:endParaRPr lang="en-US" sz="2880" dirty="0"/>
          </a:p>
        </p:txBody>
      </p:sp>
      <p:sp>
        <p:nvSpPr>
          <p:cNvPr id="3" name="1bbcfd74-104a-4854-a7f3-e9c41ee0d1dc"/>
          <p:cNvSpPr/>
          <p:nvPr/>
        </p:nvSpPr>
        <p:spPr>
          <a:xfrm>
            <a:off x="285750" y="685800"/>
            <a:ext cx="857250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Place dans le bon ordre chronologique les étapes prévues lorsque le code de vie n'est pas respecté :</a:t>
            </a:r>
            <a:endParaRPr lang="en-US" sz="1800" dirty="0"/>
          </a:p>
        </p:txBody>
      </p:sp>
      <p:sp>
        <p:nvSpPr>
          <p:cNvPr id="4" name="9b84f055-6edd-45d8-a5f0-e25cc21a6b3b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L'enseignant demande l'arrêt immédiat du comportement non souhaité en classe.</a:t>
            </a:r>
            <a:endParaRPr lang="en-US" sz="1620" dirty="0"/>
          </a:p>
        </p:txBody>
      </p:sp>
      <p:sp>
        <p:nvSpPr>
          <p:cNvPr id="5" name="54084ede-37ed-4c7f-b1b6-8e7c3ea2f36c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discussion obligatoire a lieu à la récréation ou à un autre moment convenu.</a:t>
            </a:r>
            <a:endParaRPr lang="en-US" sz="1620" dirty="0"/>
          </a:p>
        </p:txBody>
      </p:sp>
      <p:sp>
        <p:nvSpPr>
          <p:cNvPr id="6" name="e9d3ea2e-6b6c-4632-a19e-919c39588ed5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L'enseignant note l'intervention dans son registre de suivi pour garder des faits précis.</a:t>
            </a:r>
            <a:endParaRPr lang="en-US" sz="1620" dirty="0"/>
          </a:p>
        </p:txBody>
      </p:sp>
      <p:sp>
        <p:nvSpPr>
          <p:cNvPr id="7" name="37455f5f-535f-4727-8da4-03976c5d3208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communication formelle est envoyée aux parents pour signaler la situation.</a:t>
            </a:r>
            <a:endParaRPr lang="en-US" sz="16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9f36124-d1ae-497e-8f7f-b99aaf329107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Ordre des conséquences</a:t>
            </a:r>
            <a:endParaRPr lang="en-US" sz="2880" dirty="0"/>
          </a:p>
        </p:txBody>
      </p:sp>
      <p:sp>
        <p:nvSpPr>
          <p:cNvPr id="3" name="1bbcfd74-104a-4854-a7f3-e9c41ee0d1dc"/>
          <p:cNvSpPr/>
          <p:nvPr/>
        </p:nvSpPr>
        <p:spPr>
          <a:xfrm>
            <a:off x="285750" y="685800"/>
            <a:ext cx="857250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Place dans le bon ordre chronologique les étapes prévues lorsque le code de vie n'est pas respecté :</a:t>
            </a:r>
            <a:endParaRPr lang="en-US" sz="1800" dirty="0"/>
          </a:p>
        </p:txBody>
      </p:sp>
      <p:sp>
        <p:nvSpPr>
          <p:cNvPr id="4" name="9b84f055-6edd-45d8-a5f0-e25cc21a6b3b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L'enseignant demande l'arrêt immédiat du comportement non souhaité en classe.</a:t>
            </a:r>
            <a:endParaRPr lang="en-US" sz="1620" dirty="0"/>
          </a:p>
        </p:txBody>
      </p:sp>
      <p:sp>
        <p:nvSpPr>
          <p:cNvPr id="5" name="54084ede-37ed-4c7f-b1b6-8e7c3ea2f36c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discussion obligatoire a lieu à la récréation ou à un autre moment convenu.</a:t>
            </a:r>
            <a:endParaRPr lang="en-US" sz="1620" dirty="0"/>
          </a:p>
        </p:txBody>
      </p:sp>
      <p:sp>
        <p:nvSpPr>
          <p:cNvPr id="6" name="e9d3ea2e-6b6c-4632-a19e-919c39588ed5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L'enseignant note l'intervention dans son registre de suivi pour garder des faits précis.</a:t>
            </a:r>
            <a:endParaRPr lang="en-US" sz="1620" dirty="0"/>
          </a:p>
        </p:txBody>
      </p:sp>
      <p:sp>
        <p:nvSpPr>
          <p:cNvPr id="7" name="37455f5f-535f-4727-8da4-03976c5d3208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algn="ctr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communication formelle est envoyée aux parents pour signaler la situation.</a:t>
            </a:r>
            <a:endParaRPr lang="en-US" sz="1620" dirty="0"/>
          </a:p>
        </p:txBody>
      </p:sp>
      <p:sp>
        <p:nvSpPr>
          <p:cNvPr id="8" name="27c0ea66-e2d3-45f2-ac41-63eb3471d3d5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ceb01d03-48b6-4549-a624-f84a06332868"/>
          <p:cNvSpPr/>
          <p:nvPr/>
        </p:nvSpPr>
        <p:spPr>
          <a:xfrm>
            <a:off x="7292340" y="15201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5a7f5b5b-19fc-4c4e-b28b-70bcaaaf6497"/>
          <p:cNvSpPr/>
          <p:nvPr/>
        </p:nvSpPr>
        <p:spPr>
          <a:xfrm>
            <a:off x="7292340" y="22631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111adce4-dd81-41de-8233-366fc6458c3a"/>
          <p:cNvSpPr/>
          <p:nvPr/>
        </p:nvSpPr>
        <p:spPr>
          <a:xfrm>
            <a:off x="7292340" y="30060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b49b2af5-b6da-4ef3-baf5-e12b1a3391b5"/>
          <p:cNvSpPr/>
          <p:nvPr/>
        </p:nvSpPr>
        <p:spPr>
          <a:xfrm>
            <a:off x="7292340" y="37490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2af385c-6256-4cca-ac5d-4c5d48316a64" descr="/home/forge/chalkie-production-workers-3/releases/77114566/backend/storage/app/render-specs/b50f5d38-b48a-4578-b4a4-d9898e405fa0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pic>
        <p:nvPicPr>
          <p:cNvPr id="3" name="4fbe4880-71ce-4d18-a107-ff076523e4a9" descr="/home/forge/chalkie-production-workers-3/releases/77114566/backend/storage/app/render-specs/b50f5d38-b48a-4578-b4a4-d9898e405fa0/img_599a256ce2b0f12e87dbe19ff98734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657350"/>
            <a:ext cx="2834640" cy="2194560"/>
          </a:xfrm>
          <a:prstGeom prst="roundRect">
            <a:avLst>
              <a:gd name="adj" fmla="val 6250"/>
            </a:avLst>
          </a:prstGeom>
        </p:spPr>
      </p:pic>
      <p:sp>
        <p:nvSpPr>
          <p:cNvPr id="4" name="5bf4f06e-a1e2-4171-a97c-402f2350ccb6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Échange : Grandir de nos erreurs</a:t>
            </a:r>
            <a:endParaRPr lang="en-US" sz="2880" dirty="0"/>
          </a:p>
        </p:txBody>
      </p:sp>
      <p:sp>
        <p:nvSpPr>
          <p:cNvPr id="5" name="ee0391b8-290e-449e-928a-def29732af52"/>
          <p:cNvSpPr/>
          <p:nvPr/>
        </p:nvSpPr>
        <p:spPr>
          <a:xfrm>
            <a:off x="4297680" y="1828800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Pourquoi est-il rassurant pour toute la classe de savoir exactement quelles étapes l'enseignant appliquera en cas d'écart?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2af385c-6256-4cca-ac5d-4c5d48316a64" descr="/home/forge/chalkie-production-workers-3/releases/77114566/backend/storage/app/render-specs/b50f5d38-b48a-4578-b4a4-d9898e405fa0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sp>
        <p:nvSpPr>
          <p:cNvPr id="3" name="5bf4f06e-a1e2-4171-a97c-402f2350ccb6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Échange : Grandir de nos erreurs</a:t>
            </a:r>
            <a:endParaRPr lang="en-US" sz="2880" dirty="0"/>
          </a:p>
        </p:txBody>
      </p:sp>
      <p:sp>
        <p:nvSpPr>
          <p:cNvPr id="4" name="4bca6002-54be-48de-913d-2f013513af57"/>
          <p:cNvSpPr/>
          <p:nvPr/>
        </p:nvSpPr>
        <p:spPr>
          <a:xfrm>
            <a:off x="982980" y="1657350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 aurais pu dire...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Cela élimine l'arbitraire et le sentiment d'injustice.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Chaque élève sait à quoi s'attendre s'il dépasse une limite.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premier rappel permet de corriger son tir avant toute sanction.</a:t>
            </a:r>
            <a:endParaRPr lang="en-US" sz="1800" dirty="0"/>
          </a:p>
        </p:txBody>
      </p:sp>
      <p:sp>
        <p:nvSpPr>
          <p:cNvPr id="5" name="1788aaab-99fa-48f9-82df-17ebff22c106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 choix et leurs conséquences</dc:title>
  <dc:subject>PptxGenJS Presentation</dc:subject>
  <dc:creator>PptxGenJS</dc:creator>
  <cp:lastModifiedBy>PptxGenJS</cp:lastModifiedBy>
  <cp:revision>1</cp:revision>
  <dcterms:created xsi:type="dcterms:W3CDTF">2026-09-07T12:40:12Z</dcterms:created>
  <dcterms:modified xsi:type="dcterms:W3CDTF">2026-09-07T12:40:12Z</dcterms:modified>
</cp:coreProperties>
</file>