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embeddedFontLst>
    <p:embeddedFont>
      <p:font typeface="Bevan"/>
      <p:regular r:id="rId19"/>
    </p:embeddedFont>
    <p:embeddedFont>
      <p:font typeface="Inter"/>
      <p:regular r:id="rId20"/>
      <p:bold r:id="rId21"/>
    </p:embeddedFont>
    <p:embeddedFont>
      <p:font typeface="Karla"/>
      <p:regular r:id="rId2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halkie.ai/player/a2af583e-2aab-42c6-bfbc-bbcca455786b/26002f7d-a913-47eb-9473-8825d818e9b2?source=exported_presentation&amp;exportFormat=powerpoint" TargetMode="External"/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halkie.ai/player/a2af583e-2aab-42c6-bfbc-bbcca455786b/26002f7d-a913-47eb-9473-8825d818e9b2?source=exported_presentation&amp;exportFormat=powerpoint" TargetMode="External"/><Relationship Id="rId1" Type="http://schemas.openxmlformats.org/officeDocument/2006/relationships/image" Target="../media/Slide-10-image-1.jpeg"/><Relationship Id="rId2" Type="http://schemas.openxmlformats.org/officeDocument/2006/relationships/image" Target="../media/image-10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6692fcb-f977-42c3-9c1b-4a1d8dc08613" descr="/home/forge/chalkie-production-workers-2/releases/77078898/backend/storage/app/render-specs/f9b5435c-5f0a-4dd2-88c2-4e5efc5a4b98/img_77dd1e04ffc80520e83565abb8719f5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" y="742950"/>
            <a:ext cx="3657600" cy="3657600"/>
          </a:xfrm>
          <a:prstGeom prst="roundRect">
            <a:avLst>
              <a:gd name="adj" fmla="val 3750"/>
            </a:avLst>
          </a:prstGeom>
        </p:spPr>
      </p:pic>
      <p:sp>
        <p:nvSpPr>
          <p:cNvPr id="3" name="69b9ac48-3b08-4e47-9302-bb2ff6217925"/>
          <p:cNvSpPr/>
          <p:nvPr/>
        </p:nvSpPr>
        <p:spPr>
          <a:xfrm>
            <a:off x="4914900" y="1017270"/>
            <a:ext cx="3829050" cy="1819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Programme d'anglais langue seconde 6e année</a:t>
            </a:r>
            <a:endParaRPr lang="en-US" sz="3240" dirty="0"/>
          </a:p>
        </p:txBody>
      </p:sp>
      <p:sp>
        <p:nvSpPr>
          <p:cNvPr id="4" name="61f78bcf-8721-4ae8-b3cf-121fb784830d"/>
          <p:cNvSpPr/>
          <p:nvPr/>
        </p:nvSpPr>
        <p:spPr>
          <a:xfrm>
            <a:off x="4914900" y="3166110"/>
            <a:ext cx="382905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Ton guide mois par mois au Nouveau-Brunswick !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6acdea-87a0-4085-ae92-da65b95b85cf" descr="/home/forge/chalkie-production-workers-2/releases/77078898/backend/storage/app/render-specs/f9b5435c-5f0a-4dd2-88c2-4e5efc5a4b98/img_bd5b662e86ae680c1d013cff85ccec3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0" y="0"/>
            <a:ext cx="3486150" cy="5143500"/>
          </a:xfrm>
          <a:prstGeom prst="roundRect">
            <a:avLst>
              <a:gd name="adj" fmla="val 3934"/>
            </a:avLst>
          </a:prstGeom>
        </p:spPr>
      </p:pic>
      <p:sp>
        <p:nvSpPr>
          <p:cNvPr id="3" name="f17a569e-a37d-4d7a-a185-b0b9e984953c"/>
          <p:cNvSpPr/>
          <p:nvPr/>
        </p:nvSpPr>
        <p:spPr>
          <a:xfrm>
            <a:off x="285750" y="640080"/>
            <a:ext cx="5143500" cy="111556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Pourquoi apprendre l'anglais aujourd'hui ?</a:t>
            </a:r>
            <a:endParaRPr lang="en-US" sz="2880" dirty="0"/>
          </a:p>
        </p:txBody>
      </p:sp>
      <p:sp>
        <p:nvSpPr>
          <p:cNvPr id="4" name="293c1108-e281-4a91-810a-4d0d255dd0bc"/>
          <p:cNvSpPr/>
          <p:nvPr/>
        </p:nvSpPr>
        <p:spPr>
          <a:xfrm>
            <a:off x="285750" y="1691640"/>
            <a:ext cx="514350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 Nouveau-Brunswick, l'anglais et le français se côtoient chaque jour.</a:t>
            </a:r>
            <a:endParaRPr lang="en-US" sz="1800" dirty="0"/>
          </a:p>
        </p:txBody>
      </p:sp>
      <p:sp>
        <p:nvSpPr>
          <p:cNvPr id="5" name="28af77f6-6cce-4cbf-8553-f6fad9b73bbb_card"/>
          <p:cNvSpPr/>
          <p:nvPr/>
        </p:nvSpPr>
        <p:spPr>
          <a:xfrm>
            <a:off x="285750" y="2537460"/>
            <a:ext cx="5143500" cy="1732788"/>
          </a:xfrm>
          <a:prstGeom prst="roundRect">
            <a:avLst>
              <a:gd name="adj" fmla="val 5277"/>
            </a:avLst>
          </a:prstGeom>
          <a:solidFill>
            <a:srgbClr val="EEEDFE"/>
          </a:solidFill>
          <a:ln w="11430">
            <a:solidFill>
              <a:srgbClr val="08044D">
                <a:alpha val="20000"/>
              </a:srgbClr>
            </a:solidFill>
            <a:prstDash val="solid"/>
          </a:ln>
        </p:spPr>
      </p:sp>
      <p:sp>
        <p:nvSpPr>
          <p:cNvPr id="6" name="28af77f6-6cce-4cbf-8553-f6fad9b73bbb_emoji"/>
          <p:cNvSpPr/>
          <p:nvPr/>
        </p:nvSpPr>
        <p:spPr>
          <a:xfrm>
            <a:off x="400050" y="268605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🤯</a:t>
            </a:r>
            <a:endParaRPr lang="en-US" sz="2160" dirty="0"/>
          </a:p>
        </p:txBody>
      </p:sp>
      <p:sp>
        <p:nvSpPr>
          <p:cNvPr id="7" name="28af77f6-6cce-4cbf-8553-f6fad9b73bbb_text"/>
          <p:cNvSpPr/>
          <p:nvPr/>
        </p:nvSpPr>
        <p:spPr>
          <a:xfrm>
            <a:off x="765810" y="2651760"/>
            <a:ext cx="4549140" cy="1504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804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savais-tu ?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804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Nouveau-Brunswick est la seule province officiellement bilingue au Canada. Parler deux langues t'ouvre des portes partout dans le monde !</a:t>
            </a:r>
            <a:endParaRPr lang="en-US" sz="1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3cc3107-f484-4a13-aaae-4a3b5c5b96af" descr="/home/forge/chalkie-production-workers-2/releases/77078898/backend/storage/app/render-specs/f9b5435c-5f0a-4dd2-88c2-4e5efc5a4b98/img_4b32dda30345632fede19c5c2ac753d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588770"/>
            <a:ext cx="197739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3" name="77a0cc03-5e17-494a-b1d5-0e48fb1c647e" descr="/home/forge/chalkie-production-workers-2/releases/77078898/backend/storage/app/render-specs/f9b5435c-5f0a-4dd2-88c2-4e5efc5a4b98/img_adfd5ada8e46dce05609087a9a35154b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740" y="902970"/>
            <a:ext cx="197739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4" name="eca3cd7d-d421-4be3-9698-69ed64c69ef8" descr="/home/forge/chalkie-production-workers-2/releases/77078898/backend/storage/app/render-specs/f9b5435c-5f0a-4dd2-88c2-4e5efc5a4b98/img_d1bb7ffcbb0a7ef62bc33b42b696332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00" y="1588770"/>
            <a:ext cx="197739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5" name="0e668e12-7762-4ced-8267-2bfa71611d93" descr="/home/forge/chalkie-production-workers-2/releases/77078898/backend/storage/app/render-specs/f9b5435c-5f0a-4dd2-88c2-4e5efc5a4b98/img_f3c9ceaef0b8ad13c5e4bc5abbc079e0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2290" y="902970"/>
            <a:ext cx="1977390" cy="1714500"/>
          </a:xfrm>
          <a:prstGeom prst="roundRect">
            <a:avLst>
              <a:gd name="adj" fmla="val 8000"/>
            </a:avLst>
          </a:prstGeom>
        </p:spPr>
      </p:pic>
      <p:sp>
        <p:nvSpPr>
          <p:cNvPr id="6" name="8a0007a8-3992-430b-8e30-43b13e7275f3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Mots clés du programme</a:t>
            </a:r>
            <a:endParaRPr lang="en-US" sz="2880" dirty="0"/>
          </a:p>
        </p:txBody>
      </p:sp>
      <p:sp>
        <p:nvSpPr>
          <p:cNvPr id="7" name="ece5cdcc-0ebf-4610-b5d3-48646f568dec"/>
          <p:cNvSpPr/>
          <p:nvPr/>
        </p:nvSpPr>
        <p:spPr>
          <a:xfrm>
            <a:off x="285750" y="3417570"/>
            <a:ext cx="197739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Skill</a:t>
            </a:r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Une compétence pratique développée par l'exercice régulier.</a:t>
            </a:r>
            <a:endParaRPr lang="en-US" sz="1620" dirty="0"/>
          </a:p>
        </p:txBody>
      </p:sp>
      <p:sp>
        <p:nvSpPr>
          <p:cNvPr id="8" name="5a72048c-e9bd-488f-bfb9-d6a114130a6e"/>
          <p:cNvSpPr/>
          <p:nvPr/>
        </p:nvSpPr>
        <p:spPr>
          <a:xfrm>
            <a:off x="2491740" y="2731770"/>
            <a:ext cx="197739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Fluency</a:t>
            </a:r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L'aisance pour parler sans hésitations constantes.</a:t>
            </a:r>
            <a:endParaRPr lang="en-US" sz="1800" dirty="0"/>
          </a:p>
        </p:txBody>
      </p:sp>
      <p:sp>
        <p:nvSpPr>
          <p:cNvPr id="9" name="daa0ca34-3fd2-4c8a-81d6-bb7b81e511a3"/>
          <p:cNvSpPr/>
          <p:nvPr/>
        </p:nvSpPr>
        <p:spPr>
          <a:xfrm>
            <a:off x="4686300" y="3417570"/>
            <a:ext cx="197739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Vocabulary</a:t>
            </a:r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Mots et expressions utiles pour s'exprimer avec précision.</a:t>
            </a:r>
            <a:endParaRPr lang="en-US" sz="1620" dirty="0"/>
          </a:p>
        </p:txBody>
      </p:sp>
      <p:sp>
        <p:nvSpPr>
          <p:cNvPr id="10" name="97cd79ce-2b41-400c-b8aa-ff7b51d550fc"/>
          <p:cNvSpPr/>
          <p:nvPr/>
        </p:nvSpPr>
        <p:spPr>
          <a:xfrm>
            <a:off x="6892290" y="2731770"/>
            <a:ext cx="197739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Comprehension</a:t>
            </a:r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Capacité à comprendre le sens de messages lus ou entendus.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903d2e5-bda8-4538-80c4-e72f9e50df5a" descr="/home/forge/chalkie-production-workers-2/releases/77078898/backend/storage/app/render-specs/f9b5435c-5f0a-4dd2-88c2-4e5efc5a4b98/img_a1a4f7ae8312514e7ddd73291c86285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88043b7b-6317-475e-b26b-787a7b60e5b8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Automne : septembre à novembre</a:t>
            </a:r>
            <a:endParaRPr lang="en-US" sz="2880" dirty="0"/>
          </a:p>
        </p:txBody>
      </p:sp>
      <p:sp>
        <p:nvSpPr>
          <p:cNvPr id="4" name="74df7386-7c70-4d3a-a250-547d63c230fc"/>
          <p:cNvSpPr/>
          <p:nvPr/>
        </p:nvSpPr>
        <p:spPr>
          <a:xfrm>
            <a:off x="4286250" y="788670"/>
            <a:ext cx="4572000" cy="79552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Bien démarrer l'année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Septembre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Présentations, goûts, consignes.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Octobre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Météo, routines quotidiennes.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Novembre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Communauté et paysages acadiens.</a:t>
            </a:r>
            <a:endParaRPr lang="en-US" sz="1980" dirty="0"/>
          </a:p>
        </p:txBody>
      </p:sp>
      <p:sp>
        <p:nvSpPr>
          <p:cNvPr id="5" name="83840e3e-da66-4057-b3e9-1e0151cc4958_card"/>
          <p:cNvSpPr/>
          <p:nvPr/>
        </p:nvSpPr>
        <p:spPr>
          <a:xfrm>
            <a:off x="4286250" y="3280410"/>
            <a:ext cx="4572000" cy="1458468"/>
          </a:xfrm>
          <a:prstGeom prst="roundRect">
            <a:avLst>
              <a:gd name="adj" fmla="val 6270"/>
            </a:avLst>
          </a:prstGeom>
          <a:solidFill>
            <a:srgbClr val="E1F6EF"/>
          </a:solidFill>
          <a:ln w="11430">
            <a:solidFill>
              <a:srgbClr val="084D36">
                <a:alpha val="20000"/>
              </a:srgbClr>
            </a:solidFill>
            <a:prstDash val="solid"/>
          </a:ln>
        </p:spPr>
      </p:sp>
      <p:sp>
        <p:nvSpPr>
          <p:cNvPr id="6" name="83840e3e-da66-4057-b3e9-1e0151cc4958_emoji"/>
          <p:cNvSpPr/>
          <p:nvPr/>
        </p:nvSpPr>
        <p:spPr>
          <a:xfrm>
            <a:off x="4400550" y="342900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🔍</a:t>
            </a:r>
            <a:endParaRPr lang="en-US" sz="2160" dirty="0"/>
          </a:p>
        </p:txBody>
      </p:sp>
      <p:sp>
        <p:nvSpPr>
          <p:cNvPr id="7" name="83840e3e-da66-4057-b3e9-1e0151cc4958_text"/>
          <p:cNvSpPr/>
          <p:nvPr/>
        </p:nvSpPr>
        <p:spPr>
          <a:xfrm>
            <a:off x="4766310" y="3394710"/>
            <a:ext cx="3977640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84D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Exemple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84D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Jeu : « Speed Dating » anglais. 3 questions par élève, 2 minutes chrono !</a:t>
            </a:r>
            <a:endParaRPr lang="en-US" sz="1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97d6694-6988-43a6-bc49-5994250e5436" descr="/home/forge/chalkie-production-workers-2/releases/77078898/backend/storage/app/render-specs/f9b5435c-5f0a-4dd2-88c2-4e5efc5a4b98/img_8598bff36798b69de0d25e376379ff7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d20bba2c-cef7-4e66-9696-2a72cc9b335f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Hiver : décembre à février</a:t>
            </a:r>
            <a:endParaRPr lang="en-US" sz="2880" dirty="0"/>
          </a:p>
        </p:txBody>
      </p:sp>
      <p:sp>
        <p:nvSpPr>
          <p:cNvPr id="4" name="63a02370-0744-447f-9177-606cbb79ac90"/>
          <p:cNvSpPr/>
          <p:nvPr/>
        </p:nvSpPr>
        <p:spPr>
          <a:xfrm>
            <a:off x="285750" y="788670"/>
            <a:ext cx="457200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Explorer et raconter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Enrichir les phrases et écouter activement :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Décembre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Traditions, cartes, récits.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Janvier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Textes sur la faune canadienne.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Février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Saynètes sur les sports d'hiver.</a:t>
            </a:r>
            <a:endParaRPr lang="en-US" sz="1980" dirty="0"/>
          </a:p>
        </p:txBody>
      </p:sp>
      <p:sp>
        <p:nvSpPr>
          <p:cNvPr id="5" name="459aea3a-6dda-497d-8fcb-a4d14fb9f2a9_card"/>
          <p:cNvSpPr/>
          <p:nvPr/>
        </p:nvSpPr>
        <p:spPr>
          <a:xfrm>
            <a:off x="285750" y="3623310"/>
            <a:ext cx="4572000" cy="1184148"/>
          </a:xfrm>
          <a:prstGeom prst="roundRect">
            <a:avLst>
              <a:gd name="adj" fmla="val 7722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6" name="459aea3a-6dda-497d-8fcb-a4d14fb9f2a9_emoji"/>
          <p:cNvSpPr/>
          <p:nvPr/>
        </p:nvSpPr>
        <p:spPr>
          <a:xfrm>
            <a:off x="400050" y="377190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🧠</a:t>
            </a:r>
            <a:endParaRPr lang="en-US" sz="2160" dirty="0"/>
          </a:p>
        </p:txBody>
      </p:sp>
      <p:sp>
        <p:nvSpPr>
          <p:cNvPr id="7" name="459aea3a-6dda-497d-8fcb-a4d14fb9f2a9_text"/>
          <p:cNvSpPr/>
          <p:nvPr/>
        </p:nvSpPr>
        <p:spPr>
          <a:xfrm>
            <a:off x="765810" y="3737610"/>
            <a:ext cx="397764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B2F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À retenir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B2F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Fiches : grilles d'auto-évaluation pour tes verbes au passé (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i="1" dirty="0">
                <a:solidFill>
                  <a:srgbClr val="0B2F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-ed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B2F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).</a:t>
            </a:r>
            <a:endParaRPr lang="en-US" sz="1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2e4bdd1-48e5-4e41-9cfd-0c6cad0a0616" descr="/home/forge/chalkie-production-workers-2/releases/77078898/backend/storage/app/render-specs/f9b5435c-5f0a-4dd2-88c2-4e5efc5a4b98/img_a844590b4e134ff499925767d3b0ebab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86150" cy="5143500"/>
          </a:xfrm>
          <a:prstGeom prst="roundRect">
            <a:avLst>
              <a:gd name="adj" fmla="val 3934"/>
            </a:avLst>
          </a:prstGeom>
        </p:spPr>
      </p:pic>
      <p:sp>
        <p:nvSpPr>
          <p:cNvPr id="3" name="8f3afd6a-38cd-4f51-881a-bdeb1fa93ce9"/>
          <p:cNvSpPr/>
          <p:nvPr/>
        </p:nvSpPr>
        <p:spPr>
          <a:xfrm>
            <a:off x="3714750" y="171450"/>
            <a:ext cx="5143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Printemps : mars à juin</a:t>
            </a:r>
            <a:endParaRPr lang="en-US" sz="2880" dirty="0"/>
          </a:p>
        </p:txBody>
      </p:sp>
      <p:sp>
        <p:nvSpPr>
          <p:cNvPr id="4" name="569cdcd0-e736-44d2-a001-e4f5a9198a21"/>
          <p:cNvSpPr/>
          <p:nvPr/>
        </p:nvSpPr>
        <p:spPr>
          <a:xfrm>
            <a:off x="3714750" y="788670"/>
            <a:ext cx="514350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Créer et présenter avec assurance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 perfectionne l'expression écrite et orale :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Mars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Création d'une bande dessinée courte en anglais avec dialogues.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Avril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Enquête sur la protection de l'environnement maritime.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 &amp; Juin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Présentation orale finale d'un projet personnel choisi.</a:t>
            </a:r>
            <a:endParaRPr lang="en-US" sz="1980" dirty="0"/>
          </a:p>
        </p:txBody>
      </p:sp>
      <p:sp>
        <p:nvSpPr>
          <p:cNvPr id="5" name="b8a9c8e1-c7a3-49f9-9fdd-88a8a2030a45_card"/>
          <p:cNvSpPr/>
          <p:nvPr/>
        </p:nvSpPr>
        <p:spPr>
          <a:xfrm>
            <a:off x="3714750" y="3623310"/>
            <a:ext cx="5143500" cy="1184148"/>
          </a:xfrm>
          <a:prstGeom prst="roundRect">
            <a:avLst>
              <a:gd name="adj" fmla="val 7722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6" name="b8a9c8e1-c7a3-49f9-9fdd-88a8a2030a45_emoji"/>
          <p:cNvSpPr/>
          <p:nvPr/>
        </p:nvSpPr>
        <p:spPr>
          <a:xfrm>
            <a:off x="3829050" y="377190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🔑</a:t>
            </a:r>
            <a:endParaRPr lang="en-US" sz="2160" dirty="0"/>
          </a:p>
        </p:txBody>
      </p:sp>
      <p:sp>
        <p:nvSpPr>
          <p:cNvPr id="7" name="b8a9c8e1-c7a3-49f9-9fdd-88a8a2030a45_text"/>
          <p:cNvSpPr/>
          <p:nvPr/>
        </p:nvSpPr>
        <p:spPr>
          <a:xfrm>
            <a:off x="4194810" y="3737610"/>
            <a:ext cx="454914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573B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Point clé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573B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L'objectif d'ici juin : communiquer avec confiance lors d'échanges quotidiens !</a:t>
            </a:r>
            <a:endParaRPr lang="en-US" sz="1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5ac114-03ea-4f8e-bba5-ba935b2b3f54" descr="/home/forge/chalkie-production-workers-2/releases/77078898/backend/storage/app/render-specs/f9b5435c-5f0a-4dd2-88c2-4e5efc5a4b98/img_4d78bbf4052e6ffdc0775ae98f33acf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8867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3" name="38086938-0af1-4fa5-8600-7f767df6106b" descr="/home/forge/chalkie-production-workers-2/releases/77078898/backend/storage/app/render-specs/f9b5435c-5f0a-4dd2-88c2-4e5efc5a4b98/img_ce5d50cf5d318323721411c06ab9d819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8867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4" name="a5ead20d-9366-405d-8b8e-2b777ff7e0be" descr="/home/forge/chalkie-production-workers-2/releases/77078898/backend/storage/app/render-specs/f9b5435c-5f0a-4dd2-88c2-4e5efc5a4b98/img_962dba9821142e0f5f37b10130fb5006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050" y="78867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5" name="c9956129-00fe-4cd0-b2d0-4398093203c1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Les 3 piliers de l'évaluation</a:t>
            </a:r>
            <a:endParaRPr lang="en-US" sz="2880" dirty="0"/>
          </a:p>
        </p:txBody>
      </p:sp>
      <p:sp>
        <p:nvSpPr>
          <p:cNvPr id="6" name="725eb8ad-e099-41e1-ab3c-7cea2668d14f"/>
          <p:cNvSpPr/>
          <p:nvPr/>
        </p:nvSpPr>
        <p:spPr>
          <a:xfrm>
            <a:off x="285750" y="2983230"/>
            <a:ext cx="274320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Écoute (Listening)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Comprendre des messages et repérer les idées clés.</a:t>
            </a:r>
            <a:endParaRPr lang="en-US" sz="1980" dirty="0"/>
          </a:p>
        </p:txBody>
      </p:sp>
      <p:sp>
        <p:nvSpPr>
          <p:cNvPr id="7" name="a22eccc7-0110-446f-9485-f9f086650fd0"/>
          <p:cNvSpPr/>
          <p:nvPr/>
        </p:nvSpPr>
        <p:spPr>
          <a:xfrm>
            <a:off x="3200400" y="2983230"/>
            <a:ext cx="274320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Expression orale (Speaking)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Participer aux échanges et partager ses opinions.</a:t>
            </a:r>
            <a:endParaRPr lang="en-US" sz="1980" dirty="0"/>
          </a:p>
        </p:txBody>
      </p:sp>
      <p:sp>
        <p:nvSpPr>
          <p:cNvPr id="8" name="300a014a-0466-4c89-a8cc-5df607e92584"/>
          <p:cNvSpPr/>
          <p:nvPr/>
        </p:nvSpPr>
        <p:spPr>
          <a:xfrm>
            <a:off x="6115050" y="2983230"/>
            <a:ext cx="274320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Lecture &amp; Écriture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Lire des histoires et rédiger avec une grammaire précise.</a:t>
            </a:r>
            <a:endParaRPr lang="en-US" sz="19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7fc00fe-7e67-4e0d-8380-bc6089608276" descr="/home/forge/chalkie-production-workers-2/releases/77078898/backend/storage/app/render-specs/f9b5435c-5f0a-4dd2-88c2-4e5efc5a4b98/img_8aad7818d0ac447f5610ab26414a567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88670"/>
            <a:ext cx="419481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3" name="923f0ce1-8392-4180-9ecd-cb36f3041bdf" descr="/home/forge/chalkie-production-workers-2/releases/77078898/backend/storage/app/render-specs/f9b5435c-5f0a-4dd2-88c2-4e5efc5a4b98/img_161f320acf5f04e5c09405c1b5d41117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010" y="788670"/>
            <a:ext cx="419481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23512d04-1464-4e88-a620-e60e6418fc5f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Boîte à outils : jeux et fiches imprimables</a:t>
            </a:r>
            <a:endParaRPr lang="en-US" sz="2880" dirty="0"/>
          </a:p>
        </p:txBody>
      </p:sp>
      <p:sp>
        <p:nvSpPr>
          <p:cNvPr id="5" name="9aa2ad49-58d1-43dd-a044-9bc31a123847"/>
          <p:cNvSpPr/>
          <p:nvPr/>
        </p:nvSpPr>
        <p:spPr>
          <a:xfrm>
            <a:off x="285750" y="2983230"/>
            <a:ext cx="4194810" cy="79552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Jeux en classe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Vocabulary Bingo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pour réviser les mots.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Truths &amp; a Lie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pour pratiquer l'oral.</a:t>
            </a:r>
            <a:endParaRPr lang="en-US" sz="1980" dirty="0"/>
          </a:p>
        </p:txBody>
      </p:sp>
      <p:sp>
        <p:nvSpPr>
          <p:cNvPr id="6" name="42d1fe5e-e98a-48b1-9c84-52171d86f3c5"/>
          <p:cNvSpPr/>
          <p:nvPr/>
        </p:nvSpPr>
        <p:spPr>
          <a:xfrm>
            <a:off x="4652010" y="2983230"/>
            <a:ext cx="4194810" cy="79552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Ressources imprimables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Graphic Organizers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pour structurer l'écrit.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Exit Tickets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: 3 phrases à compléter en fin de cours.</a:t>
            </a:r>
            <a:endParaRPr lang="en-US" sz="19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57dbd0a-33e6-4bc7-9341-1b3a2a80571a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Compréhension orale : La routine de Maya</a:t>
            </a:r>
            <a:endParaRPr lang="en-US" sz="2880" dirty="0"/>
          </a:p>
        </p:txBody>
      </p:sp>
      <p:sp>
        <p:nvSpPr>
          <p:cNvPr id="3" name="3f749db1-fff6-4042-8281-4927d5c7ea07"/>
          <p:cNvSpPr/>
          <p:nvPr/>
        </p:nvSpPr>
        <p:spPr>
          <a:xfrm>
            <a:off x="285750" y="74295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Écoute l'audio et réponds aux questions</a:t>
            </a:r>
            <a:endParaRPr lang="en-US" sz="1620" dirty="0"/>
          </a:p>
        </p:txBody>
      </p:sp>
      <p:sp>
        <p:nvSpPr>
          <p:cNvPr id="4" name="991327bc-dc73-4116-8bc1-6bc4949c9bc0"/>
          <p:cNvSpPr/>
          <p:nvPr/>
        </p:nvSpPr>
        <p:spPr>
          <a:xfrm>
            <a:off x="285750" y="268605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160" dirty="0"/>
          </a:p>
        </p:txBody>
      </p:sp>
      <p:sp>
        <p:nvSpPr>
          <p:cNvPr id="5" name="ef50c95a-f219-4299-9be6-e13eb87b91fc"/>
          <p:cNvSpPr/>
          <p:nvPr/>
        </p:nvSpPr>
        <p:spPr>
          <a:xfrm>
            <a:off x="788670" y="268605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which city does Maya attend school?</a:t>
            </a:r>
            <a:endParaRPr lang="en-US" sz="1800" dirty="0"/>
          </a:p>
        </p:txBody>
      </p:sp>
      <p:sp>
        <p:nvSpPr>
          <p:cNvPr id="6" name="f5debd68-3d16-430a-8ce3-3149c9dab69f"/>
          <p:cNvSpPr/>
          <p:nvPr/>
        </p:nvSpPr>
        <p:spPr>
          <a:xfrm>
            <a:off x="285750" y="318897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160" dirty="0"/>
          </a:p>
        </p:txBody>
      </p:sp>
      <p:sp>
        <p:nvSpPr>
          <p:cNvPr id="7" name="86fc95fe-e15b-4312-80d8-cb2344f85368"/>
          <p:cNvSpPr/>
          <p:nvPr/>
        </p:nvSpPr>
        <p:spPr>
          <a:xfrm>
            <a:off x="788670" y="318897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Which English club activity does Liam enjoy the most on Thursdays?</a:t>
            </a:r>
            <a:endParaRPr lang="en-US" sz="1800" dirty="0"/>
          </a:p>
        </p:txBody>
      </p:sp>
      <p:sp>
        <p:nvSpPr>
          <p:cNvPr id="8" name="9302ddb5-fed7-4cc8-b002-981e33421501"/>
          <p:cNvSpPr/>
          <p:nvPr/>
        </p:nvSpPr>
        <p:spPr>
          <a:xfrm>
            <a:off x="285750" y="369189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160" dirty="0"/>
          </a:p>
        </p:txBody>
      </p:sp>
      <p:sp>
        <p:nvSpPr>
          <p:cNvPr id="9" name="852e2a2c-407b-4815-a78e-7c98447f0c7a"/>
          <p:cNvSpPr/>
          <p:nvPr/>
        </p:nvSpPr>
        <p:spPr>
          <a:xfrm>
            <a:off x="788670" y="369189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is Maya preparing for next Tuesday?</a:t>
            </a:r>
            <a:endParaRPr lang="en-US" sz="1800" dirty="0"/>
          </a:p>
        </p:txBody>
      </p:sp>
      <p:sp>
        <p:nvSpPr>
          <p:cNvPr id="10" name="d56ea649-1d50-4990-b287-ab7e01759850"/>
          <p:cNvSpPr/>
          <p:nvPr/>
        </p:nvSpPr>
        <p:spPr>
          <a:xfrm>
            <a:off x="285750" y="419481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160" dirty="0"/>
          </a:p>
        </p:txBody>
      </p:sp>
      <p:sp>
        <p:nvSpPr>
          <p:cNvPr id="11" name="1eba504a-1d62-4f85-bcb6-8a75331f8388"/>
          <p:cNvSpPr/>
          <p:nvPr/>
        </p:nvSpPr>
        <p:spPr>
          <a:xfrm>
            <a:off x="788670" y="419481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often do Maya and Liam practice speaking English together?</a:t>
            </a:r>
            <a:endParaRPr lang="en-US" sz="1800" dirty="0"/>
          </a:p>
        </p:txBody>
      </p:sp>
      <p:sp>
        <p:nvSpPr>
          <p:cNvPr id="12" name="26002f7d-a913-47eb-9473-8825d818e9b2_card"/>
          <p:cNvSpPr/>
          <p:nvPr/>
        </p:nvSpPr>
        <p:spPr>
          <a:xfrm>
            <a:off x="285750" y="1291590"/>
            <a:ext cx="8572500" cy="857250"/>
          </a:xfrm>
          <a:prstGeom prst="roundRect">
            <a:avLst/>
          </a:prstGeom>
          <a:solidFill>
            <a:srgbClr val="FFF4F1"/>
          </a:solidFill>
          <a:ln w="76200">
            <a:solidFill>
              <a:srgbClr val="FFFFFF"/>
            </a:solidFill>
            <a:prstDash val="solid"/>
          </a:ln>
        </p:spPr>
      </p:sp>
      <p:pic>
        <p:nvPicPr>
          <p:cNvPr id="13" name="26002f7d-a913-47eb-9473-8825d818e9b2_icon" descr="/home/forge/chalkie-production-workers-2/releases/77078898/backend/storage/app/render-specs/f9b5435c-5f0a-4dd2-88c2-4e5efc5a4b98/audi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1594485"/>
            <a:ext cx="251460" cy="251460"/>
          </a:xfrm>
          <a:prstGeom prst="rect">
            <a:avLst/>
          </a:prstGeom>
        </p:spPr>
      </p:pic>
      <p:sp>
        <p:nvSpPr>
          <p:cNvPr id="14" name="26002f7d-a913-47eb-9473-8825d818e9b2_title"/>
          <p:cNvSpPr/>
          <p:nvPr/>
        </p:nvSpPr>
        <p:spPr>
          <a:xfrm>
            <a:off x="902970" y="1291590"/>
            <a:ext cx="578358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00000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Maya's School Routine in Moncton</a:t>
            </a:r>
            <a:endParaRPr lang="en-US" sz="1800" dirty="0"/>
          </a:p>
        </p:txBody>
      </p:sp>
      <p:sp>
        <p:nvSpPr>
          <p:cNvPr id="15" name="26002f7d-a913-47eb-9473-8825d818e9b2_btn"/>
          <p:cNvSpPr/>
          <p:nvPr/>
        </p:nvSpPr>
        <p:spPr>
          <a:xfrm>
            <a:off x="6869430" y="1520190"/>
            <a:ext cx="1714500" cy="400050"/>
          </a:xfrm>
          <a:prstGeom prst="roundRect">
            <a:avLst/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▶ Lire l'audio</a:t>
            </a:r>
            <a:endParaRPr lang="en-US" sz="1440" dirty="0"/>
          </a:p>
        </p:txBody>
      </p:sp>
      <p:sp>
        <p:nvSpPr>
          <p:cNvPr id="16" name="26002f7d-a913-47eb-9473-8825d818e9b2_btn_link">
            <a:hlinkClick r:id="rId3" tooltip=""/>
          </p:cNvPr>
          <p:cNvSpPr/>
          <p:nvPr/>
        </p:nvSpPr>
        <p:spPr>
          <a:xfrm>
            <a:off x="6869430" y="1520190"/>
            <a:ext cx="1714500" cy="400050"/>
          </a:xfrm>
          <a:prstGeom prst="roundRect">
            <a:avLst/>
          </a:prstGeom>
          <a:solidFill>
            <a:srgbClr val="2C6E49">
              <a:alpha val="0"/>
            </a:srgbClr>
          </a:solidFill>
          <a:ln w="12700">
            <a:solidFill>
              <a:srgbClr val="2C6E4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57dbd0a-33e6-4bc7-9341-1b3a2a80571a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Compréhension orale : La routine de Maya</a:t>
            </a:r>
            <a:endParaRPr lang="en-US" sz="2880" dirty="0"/>
          </a:p>
        </p:txBody>
      </p:sp>
      <p:sp>
        <p:nvSpPr>
          <p:cNvPr id="3" name="02b4aa47-4a0f-4716-a92f-28e516c5cdf1"/>
          <p:cNvSpPr/>
          <p:nvPr/>
        </p:nvSpPr>
        <p:spPr>
          <a:xfrm>
            <a:off x="285750" y="74295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Vérifie tes réponses ci-dessous</a:t>
            </a:r>
            <a:endParaRPr lang="en-US" sz="1620" dirty="0"/>
          </a:p>
        </p:txBody>
      </p:sp>
      <p:sp>
        <p:nvSpPr>
          <p:cNvPr id="4" name="746ecc8b-e340-4a49-84ae-fb56d780f7a3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✅</a:t>
            </a:r>
            <a:endParaRPr lang="en-US" sz="3600" dirty="0"/>
          </a:p>
        </p:txBody>
      </p:sp>
      <p:sp>
        <p:nvSpPr>
          <p:cNvPr id="5" name="bc5a49cb-dc66-4bdc-bd52-c08e1b5902cb"/>
          <p:cNvSpPr/>
          <p:nvPr/>
        </p:nvSpPr>
        <p:spPr>
          <a:xfrm>
            <a:off x="285750" y="268605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160" dirty="0"/>
          </a:p>
        </p:txBody>
      </p:sp>
      <p:sp>
        <p:nvSpPr>
          <p:cNvPr id="6" name="b4588cf4-3c10-45a7-90b9-cbac0333c6c8"/>
          <p:cNvSpPr/>
          <p:nvPr/>
        </p:nvSpPr>
        <p:spPr>
          <a:xfrm>
            <a:off x="788670" y="268605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Maya goes to school in Moncton.</a:t>
            </a:r>
            <a:endParaRPr lang="en-US" sz="1800" dirty="0"/>
          </a:p>
        </p:txBody>
      </p:sp>
      <p:sp>
        <p:nvSpPr>
          <p:cNvPr id="7" name="de90130d-e8e2-4451-9c7d-8092ed93b3e1"/>
          <p:cNvSpPr/>
          <p:nvPr/>
        </p:nvSpPr>
        <p:spPr>
          <a:xfrm>
            <a:off x="285750" y="318897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160" dirty="0"/>
          </a:p>
        </p:txBody>
      </p:sp>
      <p:sp>
        <p:nvSpPr>
          <p:cNvPr id="8" name="78139714-f3e4-498f-83c5-744622780507"/>
          <p:cNvSpPr/>
          <p:nvPr/>
        </p:nvSpPr>
        <p:spPr>
          <a:xfrm>
            <a:off x="788670" y="318897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Liam enjoys recording the school radio show.</a:t>
            </a:r>
            <a:endParaRPr lang="en-US" sz="1800" dirty="0"/>
          </a:p>
        </p:txBody>
      </p:sp>
      <p:sp>
        <p:nvSpPr>
          <p:cNvPr id="9" name="6d0bc289-4187-4d62-96fa-bfce0cf403bb"/>
          <p:cNvSpPr/>
          <p:nvPr/>
        </p:nvSpPr>
        <p:spPr>
          <a:xfrm>
            <a:off x="285750" y="369189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160" dirty="0"/>
          </a:p>
        </p:txBody>
      </p:sp>
      <p:sp>
        <p:nvSpPr>
          <p:cNvPr id="10" name="55db32d3-4399-4dd2-a5d0-71391d99ec3e"/>
          <p:cNvSpPr/>
          <p:nvPr/>
        </p:nvSpPr>
        <p:spPr>
          <a:xfrm>
            <a:off x="788670" y="369189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Maya is preparing a comic strip presentation in English.</a:t>
            </a:r>
            <a:endParaRPr lang="en-US" sz="1800" dirty="0"/>
          </a:p>
        </p:txBody>
      </p:sp>
      <p:sp>
        <p:nvSpPr>
          <p:cNvPr id="11" name="5173333f-59fa-4ac4-8efa-882828852448"/>
          <p:cNvSpPr/>
          <p:nvPr/>
        </p:nvSpPr>
        <p:spPr>
          <a:xfrm>
            <a:off x="285750" y="419481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160" dirty="0"/>
          </a:p>
        </p:txBody>
      </p:sp>
      <p:sp>
        <p:nvSpPr>
          <p:cNvPr id="12" name="41d6c064-39ae-4a5b-82a6-c0c68c2ae49c"/>
          <p:cNvSpPr/>
          <p:nvPr/>
        </p:nvSpPr>
        <p:spPr>
          <a:xfrm>
            <a:off x="788670" y="419481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They practice speaking English together every day at lunch.</a:t>
            </a:r>
            <a:endParaRPr lang="en-US" sz="1800" dirty="0"/>
          </a:p>
        </p:txBody>
      </p:sp>
      <p:sp>
        <p:nvSpPr>
          <p:cNvPr id="13" name="26002f7d-a913-47eb-9473-8825d818e9b2_card"/>
          <p:cNvSpPr/>
          <p:nvPr/>
        </p:nvSpPr>
        <p:spPr>
          <a:xfrm>
            <a:off x="285750" y="1291590"/>
            <a:ext cx="8572500" cy="857250"/>
          </a:xfrm>
          <a:prstGeom prst="roundRect">
            <a:avLst/>
          </a:prstGeom>
          <a:solidFill>
            <a:srgbClr val="FFF4F1"/>
          </a:solidFill>
          <a:ln w="76200">
            <a:solidFill>
              <a:srgbClr val="FFFFFF"/>
            </a:solidFill>
            <a:prstDash val="solid"/>
          </a:ln>
        </p:spPr>
      </p:sp>
      <p:pic>
        <p:nvPicPr>
          <p:cNvPr id="14" name="26002f7d-a913-47eb-9473-8825d818e9b2_icon" descr="/home/forge/chalkie-production-workers-2/releases/77078898/backend/storage/app/render-specs/f9b5435c-5f0a-4dd2-88c2-4e5efc5a4b98/audi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1594485"/>
            <a:ext cx="251460" cy="251460"/>
          </a:xfrm>
          <a:prstGeom prst="rect">
            <a:avLst/>
          </a:prstGeom>
        </p:spPr>
      </p:pic>
      <p:sp>
        <p:nvSpPr>
          <p:cNvPr id="15" name="26002f7d-a913-47eb-9473-8825d818e9b2_title"/>
          <p:cNvSpPr/>
          <p:nvPr/>
        </p:nvSpPr>
        <p:spPr>
          <a:xfrm>
            <a:off x="902970" y="1291590"/>
            <a:ext cx="578358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00000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Maya's School Routine in Moncton</a:t>
            </a:r>
            <a:endParaRPr lang="en-US" sz="1800" dirty="0"/>
          </a:p>
        </p:txBody>
      </p:sp>
      <p:sp>
        <p:nvSpPr>
          <p:cNvPr id="16" name="26002f7d-a913-47eb-9473-8825d818e9b2_btn"/>
          <p:cNvSpPr/>
          <p:nvPr/>
        </p:nvSpPr>
        <p:spPr>
          <a:xfrm>
            <a:off x="6869430" y="1520190"/>
            <a:ext cx="1714500" cy="400050"/>
          </a:xfrm>
          <a:prstGeom prst="roundRect">
            <a:avLst/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▶ Lire l'audio</a:t>
            </a:r>
            <a:endParaRPr lang="en-US" sz="1440" dirty="0"/>
          </a:p>
        </p:txBody>
      </p:sp>
      <p:sp>
        <p:nvSpPr>
          <p:cNvPr id="17" name="26002f7d-a913-47eb-9473-8825d818e9b2_btn_link">
            <a:hlinkClick r:id="rId3" tooltip=""/>
          </p:cNvPr>
          <p:cNvSpPr/>
          <p:nvPr/>
        </p:nvSpPr>
        <p:spPr>
          <a:xfrm>
            <a:off x="6869430" y="1520190"/>
            <a:ext cx="1714500" cy="400050"/>
          </a:xfrm>
          <a:prstGeom prst="roundRect">
            <a:avLst/>
          </a:prstGeom>
          <a:solidFill>
            <a:srgbClr val="2C6E49">
              <a:alpha val="0"/>
            </a:srgbClr>
          </a:solidFill>
          <a:ln w="12700">
            <a:solidFill>
              <a:srgbClr val="2C6E4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d12cde1-d8f3-46ea-a03b-e5c49be2f4f6" descr="/home/forge/chalkie-production-workers-2/releases/77078898/backend/storage/app/render-specs/f9b5435c-5f0a-4dd2-88c2-4e5efc5a4b98/img_74db676abbf9321227487417a15623c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9490" y="-91440"/>
            <a:ext cx="1828800" cy="1828800"/>
          </a:xfrm>
          <a:prstGeom prst="roundRect">
            <a:avLst>
              <a:gd name="adj" fmla="val 7500"/>
            </a:avLst>
          </a:prstGeom>
        </p:spPr>
      </p:pic>
      <p:sp>
        <p:nvSpPr>
          <p:cNvPr id="3" name="2370869e-da5e-4ed2-9444-eb6cc1c0e3b3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Vérification des connaissances du programme</a:t>
            </a:r>
            <a:endParaRPr lang="en-US" sz="2880" dirty="0"/>
          </a:p>
        </p:txBody>
      </p:sp>
      <p:sp>
        <p:nvSpPr>
          <p:cNvPr id="4" name="ce4744a7-2dff-498e-83b0-4781f14d58aa"/>
          <p:cNvSpPr/>
          <p:nvPr/>
        </p:nvSpPr>
        <p:spPr>
          <a:xfrm>
            <a:off x="285750" y="1143000"/>
            <a:ext cx="85725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E80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 1:</a:t>
            </a:r>
            <a:endParaRPr lang="en-US" sz="180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 terme désigne la capacité à s'exprimer avec fluidité et aisance en anglais ?</a:t>
            </a:r>
            <a:endParaRPr lang="en-US" sz="1800" dirty="0"/>
          </a:p>
        </p:txBody>
      </p:sp>
      <p:sp>
        <p:nvSpPr>
          <p:cNvPr id="5" name="adc8d0b6-3c8a-4ddf-8977-763ec54da040"/>
          <p:cNvSpPr/>
          <p:nvPr/>
        </p:nvSpPr>
        <p:spPr>
          <a:xfrm>
            <a:off x="285750" y="2286000"/>
            <a:ext cx="85725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E80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 2:</a:t>
            </a:r>
            <a:endParaRPr lang="en-US" sz="180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 projet créatif est prévu pour le mois de mars dans le calendrier annuel ?</a:t>
            </a:r>
            <a:endParaRPr lang="en-US" sz="1800" dirty="0"/>
          </a:p>
        </p:txBody>
      </p:sp>
      <p:sp>
        <p:nvSpPr>
          <p:cNvPr id="6" name="a6432633-56a6-4763-89e7-607636ef223e"/>
          <p:cNvSpPr/>
          <p:nvPr/>
        </p:nvSpPr>
        <p:spPr>
          <a:xfrm>
            <a:off x="285750" y="3429000"/>
            <a:ext cx="85725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E80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 3:</a:t>
            </a:r>
            <a:endParaRPr lang="en-US" sz="180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Quels sont les trois grands piliers évalués dans le programme d'anglais langue seconde ?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370869e-da5e-4ed2-9444-eb6cc1c0e3b3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Vérification des connaissances du programme</a:t>
            </a:r>
            <a:endParaRPr lang="en-US" sz="2880" dirty="0"/>
          </a:p>
        </p:txBody>
      </p:sp>
      <p:sp>
        <p:nvSpPr>
          <p:cNvPr id="3" name="9f464d81-dc9b-4d42-9621-d83120d64daa"/>
          <p:cNvSpPr/>
          <p:nvPr/>
        </p:nvSpPr>
        <p:spPr>
          <a:xfrm>
            <a:off x="285750" y="1143000"/>
            <a:ext cx="857250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E80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Réponse 1:</a:t>
            </a:r>
            <a:endParaRPr lang="en-US" sz="180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fluidité (Fluency).</a:t>
            </a:r>
            <a:endParaRPr lang="en-US" sz="1800" dirty="0"/>
          </a:p>
        </p:txBody>
      </p:sp>
      <p:sp>
        <p:nvSpPr>
          <p:cNvPr id="4" name="1b5158cf-0da8-45d4-a36e-56cb1f9644a4"/>
          <p:cNvSpPr/>
          <p:nvPr/>
        </p:nvSpPr>
        <p:spPr>
          <a:xfrm>
            <a:off x="285750" y="2286000"/>
            <a:ext cx="857250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E80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Réponse 2:</a:t>
            </a:r>
            <a:endParaRPr lang="en-US" sz="180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création d'une bande dessinée courte avec dialogues en anglais.</a:t>
            </a:r>
            <a:endParaRPr lang="en-US" sz="1800" dirty="0"/>
          </a:p>
        </p:txBody>
      </p:sp>
      <p:sp>
        <p:nvSpPr>
          <p:cNvPr id="5" name="3c108cb1-3769-49c1-99f3-816885794e84"/>
          <p:cNvSpPr/>
          <p:nvPr/>
        </p:nvSpPr>
        <p:spPr>
          <a:xfrm>
            <a:off x="285750" y="3429000"/>
            <a:ext cx="85725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E80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Réponse 3:</a:t>
            </a:r>
            <a:endParaRPr lang="en-US" sz="180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L'écoute (Listening), l'expression orale (Speaking), ainsi que la lecture et l'écriture.</a:t>
            </a:r>
            <a:endParaRPr lang="en-US" sz="1800" dirty="0"/>
          </a:p>
        </p:txBody>
      </p:sp>
      <p:sp>
        <p:nvSpPr>
          <p:cNvPr id="6" name="c72e6c48-07a4-4089-a8dc-9e2f1e8292f6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 d'anglais langue seconde 6e année</dc:title>
  <dc:subject>PptxGenJS Presentation</dc:subject>
  <dc:creator>PptxGenJS</dc:creator>
  <cp:lastModifiedBy>PptxGenJS</cp:lastModifiedBy>
  <cp:revision>1</cp:revision>
  <dcterms:created xsi:type="dcterms:W3CDTF">2026-09-07T00:14:25Z</dcterms:created>
  <dcterms:modified xsi:type="dcterms:W3CDTF">2026-09-07T00:14:25Z</dcterms:modified>
</cp:coreProperties>
</file>